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9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1" r:id="rId16"/>
    <p:sldId id="274" r:id="rId17"/>
    <p:sldId id="275" r:id="rId18"/>
    <p:sldId id="276" r:id="rId19"/>
    <p:sldId id="277" r:id="rId20"/>
    <p:sldId id="279" r:id="rId21"/>
    <p:sldId id="278" r:id="rId22"/>
    <p:sldId id="280" r:id="rId23"/>
    <p:sldId id="281" r:id="rId24"/>
    <p:sldId id="283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2" r:id="rId34"/>
    <p:sldId id="293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00F"/>
    <a:srgbClr val="202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9"/>
    <p:restoredTop sz="94541"/>
  </p:normalViewPr>
  <p:slideViewPr>
    <p:cSldViewPr snapToGrid="0" snapToObjects="1">
      <p:cViewPr>
        <p:scale>
          <a:sx n="117" d="100"/>
          <a:sy n="117" d="100"/>
        </p:scale>
        <p:origin x="48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0C961-114F-A44D-BDBF-4AC36BF85D8A}" type="doc">
      <dgm:prSet loTypeId="urn:microsoft.com/office/officeart/2005/8/layout/arrow3" loCatId="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zh-CN" altLang="en-US"/>
        </a:p>
      </dgm:t>
    </dgm:pt>
    <dgm:pt modelId="{9E9ED48C-79D4-A44C-94DB-BD8768EA80D8}">
      <dgm:prSet phldrT="[文本]" custT="1"/>
      <dgm:spPr/>
      <dgm:t>
        <a:bodyPr/>
        <a:lstStyle/>
        <a:p>
          <a:r>
            <a:rPr lang="en-US" altLang="zh-CN" sz="1800" dirty="0" smtClean="0">
              <a:latin typeface="Microsoft YaHei" charset="-122"/>
              <a:ea typeface="Microsoft YaHei" charset="-122"/>
              <a:cs typeface="Microsoft YaHei" charset="-122"/>
            </a:rPr>
            <a:t>1%-10% discount of current share price</a:t>
          </a:r>
          <a:endParaRPr lang="zh-CN" altLang="en-US" sz="1800" dirty="0">
            <a:latin typeface="Microsoft YaHei" charset="-122"/>
            <a:ea typeface="Microsoft YaHei" charset="-122"/>
            <a:cs typeface="Microsoft YaHei" charset="-122"/>
          </a:endParaRPr>
        </a:p>
      </dgm:t>
    </dgm:pt>
    <dgm:pt modelId="{AB350207-0DE9-CE42-86BC-6E41876595C2}" type="parTrans" cxnId="{AA4FA5F3-E257-4140-AF23-B88E9C033A87}">
      <dgm:prSet/>
      <dgm:spPr/>
      <dgm:t>
        <a:bodyPr/>
        <a:lstStyle/>
        <a:p>
          <a:endParaRPr lang="zh-CN" altLang="en-US">
            <a:latin typeface="Microsoft YaHei" charset="-122"/>
            <a:ea typeface="Microsoft YaHei" charset="-122"/>
            <a:cs typeface="Microsoft YaHei" charset="-122"/>
          </a:endParaRPr>
        </a:p>
      </dgm:t>
    </dgm:pt>
    <dgm:pt modelId="{1044076C-86A6-6641-A104-5793A8DCA156}" type="sibTrans" cxnId="{AA4FA5F3-E257-4140-AF23-B88E9C033A87}">
      <dgm:prSet/>
      <dgm:spPr/>
      <dgm:t>
        <a:bodyPr/>
        <a:lstStyle/>
        <a:p>
          <a:endParaRPr lang="zh-CN" altLang="en-US">
            <a:latin typeface="Microsoft YaHei" charset="-122"/>
            <a:ea typeface="Microsoft YaHei" charset="-122"/>
            <a:cs typeface="Microsoft YaHei" charset="-122"/>
          </a:endParaRPr>
        </a:p>
      </dgm:t>
    </dgm:pt>
    <dgm:pt modelId="{49AE9A68-4FC0-BF41-A75D-D3091BEA3B2A}">
      <dgm:prSet phldrT="[文本]" custT="1"/>
      <dgm:spPr/>
      <dgm:t>
        <a:bodyPr/>
        <a:lstStyle/>
        <a:p>
          <a:r>
            <a:rPr lang="en-US" altLang="zh-CN" sz="2000" dirty="0" smtClean="0">
              <a:latin typeface="Microsoft YaHei" charset="-122"/>
              <a:ea typeface="Microsoft YaHei" charset="-122"/>
              <a:cs typeface="Microsoft YaHei" charset="-122"/>
            </a:rPr>
            <a:t>No Commissions</a:t>
          </a:r>
          <a:endParaRPr lang="zh-CN" altLang="en-US" sz="2000" dirty="0">
            <a:latin typeface="Microsoft YaHei" charset="-122"/>
            <a:ea typeface="Microsoft YaHei" charset="-122"/>
            <a:cs typeface="Microsoft YaHei" charset="-122"/>
          </a:endParaRPr>
        </a:p>
      </dgm:t>
    </dgm:pt>
    <dgm:pt modelId="{10305602-B5CD-5C41-9964-3BA5A516697E}" type="parTrans" cxnId="{DDF727CE-8302-834F-B66F-A66D5F303886}">
      <dgm:prSet/>
      <dgm:spPr/>
      <dgm:t>
        <a:bodyPr/>
        <a:lstStyle/>
        <a:p>
          <a:endParaRPr lang="zh-CN" altLang="en-US">
            <a:latin typeface="Microsoft YaHei" charset="-122"/>
            <a:ea typeface="Microsoft YaHei" charset="-122"/>
            <a:cs typeface="Microsoft YaHei" charset="-122"/>
          </a:endParaRPr>
        </a:p>
      </dgm:t>
    </dgm:pt>
    <dgm:pt modelId="{7FD14223-CA91-7B4D-9464-BB741E1D7867}" type="sibTrans" cxnId="{DDF727CE-8302-834F-B66F-A66D5F303886}">
      <dgm:prSet/>
      <dgm:spPr/>
      <dgm:t>
        <a:bodyPr/>
        <a:lstStyle/>
        <a:p>
          <a:endParaRPr lang="zh-CN" altLang="en-US">
            <a:latin typeface="Microsoft YaHei" charset="-122"/>
            <a:ea typeface="Microsoft YaHei" charset="-122"/>
            <a:cs typeface="Microsoft YaHei" charset="-122"/>
          </a:endParaRPr>
        </a:p>
      </dgm:t>
    </dgm:pt>
    <dgm:pt modelId="{9ECA334C-70F1-5C41-9433-A844FD2F4F97}" type="pres">
      <dgm:prSet presAssocID="{5830C961-114F-A44D-BDBF-4AC36BF85D8A}" presName="compositeShape" presStyleCnt="0">
        <dgm:presLayoutVars>
          <dgm:chMax val="2"/>
          <dgm:dir/>
          <dgm:resizeHandles val="exact"/>
        </dgm:presLayoutVars>
      </dgm:prSet>
      <dgm:spPr/>
    </dgm:pt>
    <dgm:pt modelId="{158C3AB5-D292-9940-9CA6-DD86D08E1B53}" type="pres">
      <dgm:prSet presAssocID="{5830C961-114F-A44D-BDBF-4AC36BF85D8A}" presName="divider" presStyleLbl="fgShp" presStyleIdx="0" presStyleCnt="1"/>
      <dgm:spPr/>
    </dgm:pt>
    <dgm:pt modelId="{DB4045D3-F67B-EF4C-9CD3-8D03DF0F1193}" type="pres">
      <dgm:prSet presAssocID="{9E9ED48C-79D4-A44C-94DB-BD8768EA80D8}" presName="downArrow" presStyleLbl="node1" presStyleIdx="0" presStyleCnt="2"/>
      <dgm:spPr/>
    </dgm:pt>
    <dgm:pt modelId="{2C0712F0-4A03-AC4A-90E3-C03553D65E8F}" type="pres">
      <dgm:prSet presAssocID="{9E9ED48C-79D4-A44C-94DB-BD8768EA80D8}" presName="downArrowText" presStyleLbl="revTx" presStyleIdx="0" presStyleCnt="2" custScaleX="15713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43EB5DD-02D0-C94D-842F-BDBC9B21E5CE}" type="pres">
      <dgm:prSet presAssocID="{49AE9A68-4FC0-BF41-A75D-D3091BEA3B2A}" presName="upArrow" presStyleLbl="node1" presStyleIdx="1" presStyleCnt="2"/>
      <dgm:spPr/>
    </dgm:pt>
    <dgm:pt modelId="{A64B97F0-0BEA-8B4D-BA03-2C04BE6D665F}" type="pres">
      <dgm:prSet presAssocID="{49AE9A68-4FC0-BF41-A75D-D3091BEA3B2A}" presName="upArrowText" presStyleLbl="revTx" presStyleIdx="1" presStyleCnt="2" custScaleX="151439">
        <dgm:presLayoutVars>
          <dgm:bulletEnabled val="1"/>
        </dgm:presLayoutVars>
      </dgm:prSet>
      <dgm:spPr/>
    </dgm:pt>
  </dgm:ptLst>
  <dgm:cxnLst>
    <dgm:cxn modelId="{80DECBDB-B095-2D46-9725-2EA30BB0632C}" type="presOf" srcId="{5830C961-114F-A44D-BDBF-4AC36BF85D8A}" destId="{9ECA334C-70F1-5C41-9433-A844FD2F4F97}" srcOrd="0" destOrd="0" presId="urn:microsoft.com/office/officeart/2005/8/layout/arrow3"/>
    <dgm:cxn modelId="{C47400CC-0DCC-0C46-9A88-E882F556ECA9}" type="presOf" srcId="{9E9ED48C-79D4-A44C-94DB-BD8768EA80D8}" destId="{2C0712F0-4A03-AC4A-90E3-C03553D65E8F}" srcOrd="0" destOrd="0" presId="urn:microsoft.com/office/officeart/2005/8/layout/arrow3"/>
    <dgm:cxn modelId="{F0B4C7D3-B04B-A447-879F-05A32AF56D8C}" type="presOf" srcId="{49AE9A68-4FC0-BF41-A75D-D3091BEA3B2A}" destId="{A64B97F0-0BEA-8B4D-BA03-2C04BE6D665F}" srcOrd="0" destOrd="0" presId="urn:microsoft.com/office/officeart/2005/8/layout/arrow3"/>
    <dgm:cxn modelId="{AA4FA5F3-E257-4140-AF23-B88E9C033A87}" srcId="{5830C961-114F-A44D-BDBF-4AC36BF85D8A}" destId="{9E9ED48C-79D4-A44C-94DB-BD8768EA80D8}" srcOrd="0" destOrd="0" parTransId="{AB350207-0DE9-CE42-86BC-6E41876595C2}" sibTransId="{1044076C-86A6-6641-A104-5793A8DCA156}"/>
    <dgm:cxn modelId="{DDF727CE-8302-834F-B66F-A66D5F303886}" srcId="{5830C961-114F-A44D-BDBF-4AC36BF85D8A}" destId="{49AE9A68-4FC0-BF41-A75D-D3091BEA3B2A}" srcOrd="1" destOrd="0" parTransId="{10305602-B5CD-5C41-9964-3BA5A516697E}" sibTransId="{7FD14223-CA91-7B4D-9464-BB741E1D7867}"/>
    <dgm:cxn modelId="{36F70718-02C4-D446-8E20-690D8EBE60AD}" type="presParOf" srcId="{9ECA334C-70F1-5C41-9433-A844FD2F4F97}" destId="{158C3AB5-D292-9940-9CA6-DD86D08E1B53}" srcOrd="0" destOrd="0" presId="urn:microsoft.com/office/officeart/2005/8/layout/arrow3"/>
    <dgm:cxn modelId="{F62339B5-439F-7B40-BD09-4D35DCFC0DEE}" type="presParOf" srcId="{9ECA334C-70F1-5C41-9433-A844FD2F4F97}" destId="{DB4045D3-F67B-EF4C-9CD3-8D03DF0F1193}" srcOrd="1" destOrd="0" presId="urn:microsoft.com/office/officeart/2005/8/layout/arrow3"/>
    <dgm:cxn modelId="{B46E70CE-D980-B942-B187-1B6F5E0145D8}" type="presParOf" srcId="{9ECA334C-70F1-5C41-9433-A844FD2F4F97}" destId="{2C0712F0-4A03-AC4A-90E3-C03553D65E8F}" srcOrd="2" destOrd="0" presId="urn:microsoft.com/office/officeart/2005/8/layout/arrow3"/>
    <dgm:cxn modelId="{8BA465E1-03EE-B644-9DB0-C2B9FC1BCBF8}" type="presParOf" srcId="{9ECA334C-70F1-5C41-9433-A844FD2F4F97}" destId="{C43EB5DD-02D0-C94D-842F-BDBC9B21E5CE}" srcOrd="3" destOrd="0" presId="urn:microsoft.com/office/officeart/2005/8/layout/arrow3"/>
    <dgm:cxn modelId="{F3B72818-A092-6944-A5F3-D5D625CAF60E}" type="presParOf" srcId="{9ECA334C-70F1-5C41-9433-A844FD2F4F97}" destId="{A64B97F0-0BEA-8B4D-BA03-2C04BE6D665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C3AB5-D292-9940-9CA6-DD86D08E1B53}">
      <dsp:nvSpPr>
        <dsp:cNvPr id="0" name=""/>
        <dsp:cNvSpPr/>
      </dsp:nvSpPr>
      <dsp:spPr>
        <a:xfrm rot="21300000">
          <a:off x="15417" y="1428513"/>
          <a:ext cx="4993111" cy="571786"/>
        </a:xfrm>
        <a:prstGeom prst="mathMinus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045D3-F67B-EF4C-9CD3-8D03DF0F1193}">
      <dsp:nvSpPr>
        <dsp:cNvPr id="0" name=""/>
        <dsp:cNvSpPr/>
      </dsp:nvSpPr>
      <dsp:spPr>
        <a:xfrm>
          <a:off x="602873" y="171440"/>
          <a:ext cx="1507183" cy="1371525"/>
        </a:xfrm>
        <a:prstGeom prst="downArrow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712F0-4A03-AC4A-90E3-C03553D65E8F}">
      <dsp:nvSpPr>
        <dsp:cNvPr id="0" name=""/>
        <dsp:cNvSpPr/>
      </dsp:nvSpPr>
      <dsp:spPr>
        <a:xfrm>
          <a:off x="2203390" y="0"/>
          <a:ext cx="2526265" cy="1440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latin typeface="Microsoft YaHei" charset="-122"/>
              <a:ea typeface="Microsoft YaHei" charset="-122"/>
              <a:cs typeface="Microsoft YaHei" charset="-122"/>
            </a:rPr>
            <a:t>1%-10% discount of current share price</a:t>
          </a:r>
          <a:endParaRPr lang="zh-CN" altLang="en-US" sz="1800" kern="1200" dirty="0">
            <a:latin typeface="Microsoft YaHei" charset="-122"/>
            <a:ea typeface="Microsoft YaHei" charset="-122"/>
            <a:cs typeface="Microsoft YaHei" charset="-122"/>
          </a:endParaRPr>
        </a:p>
      </dsp:txBody>
      <dsp:txXfrm>
        <a:off x="2203390" y="0"/>
        <a:ext cx="2526265" cy="1440101"/>
      </dsp:txXfrm>
    </dsp:sp>
    <dsp:sp modelId="{C43EB5DD-02D0-C94D-842F-BDBC9B21E5CE}">
      <dsp:nvSpPr>
        <dsp:cNvPr id="0" name=""/>
        <dsp:cNvSpPr/>
      </dsp:nvSpPr>
      <dsp:spPr>
        <a:xfrm>
          <a:off x="2913888" y="1885847"/>
          <a:ext cx="1507183" cy="1371525"/>
        </a:xfrm>
        <a:prstGeom prst="upArrow">
          <a:avLst/>
        </a:prstGeom>
        <a:solidFill>
          <a:schemeClr val="accent3">
            <a:shade val="50000"/>
            <a:hueOff val="0"/>
            <a:satOff val="0"/>
            <a:lumOff val="359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B97F0-0BEA-8B4D-BA03-2C04BE6D665F}">
      <dsp:nvSpPr>
        <dsp:cNvPr id="0" name=""/>
        <dsp:cNvSpPr/>
      </dsp:nvSpPr>
      <dsp:spPr>
        <a:xfrm>
          <a:off x="340109" y="1988712"/>
          <a:ext cx="2434628" cy="1440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latin typeface="Microsoft YaHei" charset="-122"/>
              <a:ea typeface="Microsoft YaHei" charset="-122"/>
              <a:cs typeface="Microsoft YaHei" charset="-122"/>
            </a:rPr>
            <a:t>No Commissions</a:t>
          </a:r>
          <a:endParaRPr lang="zh-CN" altLang="en-US" sz="2000" kern="1200" dirty="0">
            <a:latin typeface="Microsoft YaHei" charset="-122"/>
            <a:ea typeface="Microsoft YaHei" charset="-122"/>
            <a:cs typeface="Microsoft YaHei" charset="-122"/>
          </a:endParaRPr>
        </a:p>
      </dsp:txBody>
      <dsp:txXfrm>
        <a:off x="340109" y="1988712"/>
        <a:ext cx="2434628" cy="1440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A515E-9717-1C4E-AA02-13435EC42539}" type="datetimeFigureOut">
              <a:rPr kumimoji="1" lang="zh-CN" altLang="en-US" smtClean="0"/>
              <a:t>2018/9/11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308A9-B7B6-9948-A6D8-CABFFBCA07E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terms/c/compounding.asp" TargetMode="External"/><Relationship Id="rId4" Type="http://schemas.openxmlformats.org/officeDocument/2006/relationships/hyperlink" Target="https://www.investopedia.com/terms/t/totalreturn.asp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terms/c/compounding.asp" TargetMode="External"/><Relationship Id="rId4" Type="http://schemas.openxmlformats.org/officeDocument/2006/relationships/hyperlink" Target="https://www.investopedia.com/terms/t/totalreturn.asp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686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558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531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74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71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48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523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863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879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711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461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086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619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0557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0670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4562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6425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0100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4357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9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570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0939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5129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914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3813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6385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267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 term, the biggest advantage is the effect of automatic reinvestment on the </a:t>
            </a:r>
            <a:r>
              <a:rPr lang="en-US" altLang="zh-CN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compounding</a:t>
            </a:r>
            <a:r>
              <a:rPr lang="en-US" altLang="zh-CN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returns. When dividends are increased, shareholders receive an increasing amount on each share they own, which can also purchase a larger number of shares. Over time, this increases the </a:t>
            </a:r>
            <a:r>
              <a:rPr lang="en-US" altLang="zh-CN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total return</a:t>
            </a:r>
            <a:r>
              <a:rPr lang="en-US" altLang="zh-CN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potential of the investment. Because more shares can be purchased whenever the stock price decreases, the long-term potential for bigger gains is increased.</a:t>
            </a:r>
            <a:br>
              <a:rPr lang="en-US" altLang="zh-CN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058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 term, the biggest advantage is the effect of automatic reinvestment on the </a:t>
            </a:r>
            <a:r>
              <a:rPr lang="en-US" altLang="zh-CN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compounding</a:t>
            </a:r>
            <a:r>
              <a:rPr lang="en-US" altLang="zh-CN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returns. When dividends are increased, shareholders receive an increasing amount on each share they own, which can also purchase a larger number of shares. Over time, this increases the </a:t>
            </a:r>
            <a:r>
              <a:rPr lang="en-US" altLang="zh-CN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total return</a:t>
            </a:r>
            <a:r>
              <a:rPr lang="en-US" altLang="zh-CN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potential of the investment. Because more shares can be purchased whenever the stock price decreases, the long-term potential for bigger gains is increased.</a:t>
            </a:r>
            <a:br>
              <a:rPr lang="en-US" altLang="zh-CN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630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125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07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161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46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DEC9-4893-7740-8671-4B8140A0E4F6}" type="datetimeFigureOut">
              <a:rPr kumimoji="1" lang="zh-CN" altLang="en-US" smtClean="0"/>
              <a:t>2018/9/11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5036-33C3-7C4A-B676-E46F68A5DB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DEC9-4893-7740-8671-4B8140A0E4F6}" type="datetimeFigureOut">
              <a:rPr kumimoji="1" lang="zh-CN" altLang="en-US" smtClean="0"/>
              <a:t>2018/9/11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5036-33C3-7C4A-B676-E46F68A5DB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DEC9-4893-7740-8671-4B8140A0E4F6}" type="datetimeFigureOut">
              <a:rPr kumimoji="1" lang="zh-CN" altLang="en-US" smtClean="0"/>
              <a:t>2018/9/11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5036-33C3-7C4A-B676-E46F68A5DB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06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绪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>
            <p:extLst/>
          </p:nvPr>
        </p:nvGraphicFramePr>
        <p:xfrm>
          <a:off x="0" y="1268760"/>
          <a:ext cx="1691680" cy="475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研究方法与思路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成果与应用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相关建议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10" name="组合 9"/>
          <p:cNvGrpSpPr/>
          <p:nvPr userDrawn="1"/>
        </p:nvGrpSpPr>
        <p:grpSpPr>
          <a:xfrm>
            <a:off x="0" y="1272662"/>
            <a:ext cx="1691680" cy="788186"/>
            <a:chOff x="0" y="1272662"/>
            <a:chExt cx="1691680" cy="788186"/>
          </a:xfrm>
          <a:solidFill>
            <a:srgbClr val="1A92A2"/>
          </a:solidFill>
        </p:grpSpPr>
        <p:sp>
          <p:nvSpPr>
            <p:cNvPr id="11" name="矩形 10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FCB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绪论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等腰三角形 11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" name="直接连接符 12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直角三角形 17"/>
          <p:cNvSpPr/>
          <p:nvPr userDrawn="1"/>
        </p:nvSpPr>
        <p:spPr>
          <a:xfrm flipH="1">
            <a:off x="11277600" y="6019801"/>
            <a:ext cx="950294" cy="853427"/>
          </a:xfrm>
          <a:prstGeom prst="rtTriangl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9" name="五边形 18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752"/>
          <a:stretch/>
        </p:blipFill>
        <p:spPr>
          <a:xfrm>
            <a:off x="100343" y="6123748"/>
            <a:ext cx="1484062" cy="740691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350" y="299703"/>
            <a:ext cx="792048" cy="78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0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研究方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>
            <p:extLst/>
          </p:nvPr>
        </p:nvGraphicFramePr>
        <p:xfrm>
          <a:off x="0" y="1268760"/>
          <a:ext cx="1691680" cy="475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绪论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研究方法与思路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成果与应用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相关建议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cxnSp>
        <p:nvCxnSpPr>
          <p:cNvPr id="13" name="直接连接符 12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 userDrawn="1"/>
        </p:nvGrpSpPr>
        <p:grpSpPr>
          <a:xfrm>
            <a:off x="0" y="2060848"/>
            <a:ext cx="1691680" cy="788186"/>
            <a:chOff x="0" y="1272662"/>
            <a:chExt cx="1691680" cy="788186"/>
          </a:xfrm>
          <a:solidFill>
            <a:srgbClr val="1A92A2"/>
          </a:solidFill>
        </p:grpSpPr>
        <p:sp>
          <p:nvSpPr>
            <p:cNvPr id="15" name="矩形 14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FCB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研究方法与思路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等腰三角形 16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直角三角形 11"/>
          <p:cNvSpPr/>
          <p:nvPr userDrawn="1"/>
        </p:nvSpPr>
        <p:spPr>
          <a:xfrm flipH="1">
            <a:off x="11277600" y="6019801"/>
            <a:ext cx="950294" cy="853427"/>
          </a:xfrm>
          <a:prstGeom prst="rtTriangl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五边形 17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752"/>
          <a:stretch/>
        </p:blipFill>
        <p:spPr>
          <a:xfrm>
            <a:off x="100343" y="6123748"/>
            <a:ext cx="1484062" cy="740691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350" y="299703"/>
            <a:ext cx="792048" cy="78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关键技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>
            <p:extLst/>
          </p:nvPr>
        </p:nvGraphicFramePr>
        <p:xfrm>
          <a:off x="0" y="1268760"/>
          <a:ext cx="1691680" cy="475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绪论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研究方法与思路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成果与应用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相关建议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cxnSp>
        <p:nvCxnSpPr>
          <p:cNvPr id="13" name="直接连接符 12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 userDrawn="1"/>
        </p:nvGrpSpPr>
        <p:grpSpPr>
          <a:xfrm>
            <a:off x="0" y="2854273"/>
            <a:ext cx="1691680" cy="788186"/>
            <a:chOff x="0" y="1272662"/>
            <a:chExt cx="1691680" cy="788186"/>
          </a:xfrm>
          <a:solidFill>
            <a:srgbClr val="1A92A2"/>
          </a:solidFill>
        </p:grpSpPr>
        <p:sp>
          <p:nvSpPr>
            <p:cNvPr id="15" name="矩形 14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FCB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kern="1200" dirty="0" smtClean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关键技术与难点</a:t>
              </a:r>
            </a:p>
          </p:txBody>
        </p:sp>
        <p:sp>
          <p:nvSpPr>
            <p:cNvPr id="17" name="等腰三角形 16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直角三角形 9"/>
          <p:cNvSpPr/>
          <p:nvPr userDrawn="1"/>
        </p:nvSpPr>
        <p:spPr>
          <a:xfrm flipH="1">
            <a:off x="11277600" y="6019801"/>
            <a:ext cx="950294" cy="853427"/>
          </a:xfrm>
          <a:prstGeom prst="rtTriangl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1" name="五边形 10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752"/>
          <a:stretch/>
        </p:blipFill>
        <p:spPr>
          <a:xfrm>
            <a:off x="100343" y="6123748"/>
            <a:ext cx="1484062" cy="740691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350" y="299703"/>
            <a:ext cx="792048" cy="78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6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相关建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>
            <p:extLst/>
          </p:nvPr>
        </p:nvGraphicFramePr>
        <p:xfrm>
          <a:off x="0" y="1268760"/>
          <a:ext cx="1691680" cy="475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绪论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研究方法与思路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研究成果与应用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相关建议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cxnSp>
        <p:nvCxnSpPr>
          <p:cNvPr id="13" name="直接连接符 12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 userDrawn="1"/>
        </p:nvGrpSpPr>
        <p:grpSpPr>
          <a:xfrm>
            <a:off x="0" y="4439981"/>
            <a:ext cx="1691680" cy="788186"/>
            <a:chOff x="0" y="1272662"/>
            <a:chExt cx="1691680" cy="788186"/>
          </a:xfrm>
          <a:solidFill>
            <a:srgbClr val="1A92A2"/>
          </a:solidFill>
        </p:grpSpPr>
        <p:sp>
          <p:nvSpPr>
            <p:cNvPr id="15" name="矩形 14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FCB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kern="1200" dirty="0" smtClean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相关建议</a:t>
              </a:r>
              <a:endParaRPr lang="zh-CN" altLang="en-US" sz="1600" kern="12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等腰三角形 16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直角三角形 9"/>
          <p:cNvSpPr/>
          <p:nvPr userDrawn="1"/>
        </p:nvSpPr>
        <p:spPr>
          <a:xfrm flipH="1">
            <a:off x="11277600" y="6019801"/>
            <a:ext cx="950294" cy="853427"/>
          </a:xfrm>
          <a:prstGeom prst="rtTriangl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1" name="五边形 10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752"/>
          <a:stretch/>
        </p:blipFill>
        <p:spPr>
          <a:xfrm>
            <a:off x="100343" y="6123748"/>
            <a:ext cx="1484062" cy="740691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350" y="299703"/>
            <a:ext cx="792048" cy="78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论文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>
            <p:extLst/>
          </p:nvPr>
        </p:nvGraphicFramePr>
        <p:xfrm>
          <a:off x="0" y="1268760"/>
          <a:ext cx="1691680" cy="475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绪论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研究方法与思路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研究成果与应用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相关建议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cxnSp>
        <p:nvCxnSpPr>
          <p:cNvPr id="13" name="直接连接符 12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 userDrawn="1"/>
        </p:nvGrpSpPr>
        <p:grpSpPr>
          <a:xfrm>
            <a:off x="0" y="5231615"/>
            <a:ext cx="1691680" cy="788186"/>
            <a:chOff x="0" y="1272662"/>
            <a:chExt cx="1691680" cy="788186"/>
          </a:xfrm>
          <a:solidFill>
            <a:srgbClr val="1A92A2"/>
          </a:solidFill>
        </p:grpSpPr>
        <p:sp>
          <p:nvSpPr>
            <p:cNvPr id="15" name="矩形 14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FCB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kern="1200" dirty="0" smtClean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论文总结</a:t>
              </a:r>
              <a:endParaRPr lang="zh-CN" altLang="en-US" sz="1600" kern="12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等腰三角形 16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直角三角形 9"/>
          <p:cNvSpPr/>
          <p:nvPr userDrawn="1"/>
        </p:nvSpPr>
        <p:spPr>
          <a:xfrm flipH="1">
            <a:off x="11277600" y="6019801"/>
            <a:ext cx="950294" cy="853427"/>
          </a:xfrm>
          <a:prstGeom prst="rtTriangl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1" name="五边形 10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752"/>
          <a:stretch/>
        </p:blipFill>
        <p:spPr>
          <a:xfrm>
            <a:off x="100343" y="6123748"/>
            <a:ext cx="1484062" cy="740691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350" y="299703"/>
            <a:ext cx="792048" cy="78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5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DEC9-4893-7740-8671-4B8140A0E4F6}" type="datetimeFigureOut">
              <a:rPr kumimoji="1" lang="zh-CN" altLang="en-US" smtClean="0"/>
              <a:t>2018/9/11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5036-33C3-7C4A-B676-E46F68A5DB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DEC9-4893-7740-8671-4B8140A0E4F6}" type="datetimeFigureOut">
              <a:rPr kumimoji="1" lang="zh-CN" altLang="en-US" smtClean="0"/>
              <a:t>2018/9/11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5036-33C3-7C4A-B676-E46F68A5DB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DEC9-4893-7740-8671-4B8140A0E4F6}" type="datetimeFigureOut">
              <a:rPr kumimoji="1" lang="zh-CN" altLang="en-US" smtClean="0"/>
              <a:t>2018/9/11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5036-33C3-7C4A-B676-E46F68A5DB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DEC9-4893-7740-8671-4B8140A0E4F6}" type="datetimeFigureOut">
              <a:rPr kumimoji="1" lang="zh-CN" altLang="en-US" smtClean="0"/>
              <a:t>2018/9/11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5036-33C3-7C4A-B676-E46F68A5DB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DEC9-4893-7740-8671-4B8140A0E4F6}" type="datetimeFigureOut">
              <a:rPr kumimoji="1" lang="zh-CN" altLang="en-US" smtClean="0"/>
              <a:t>2018/9/11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5036-33C3-7C4A-B676-E46F68A5DB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DEC9-4893-7740-8671-4B8140A0E4F6}" type="datetimeFigureOut">
              <a:rPr kumimoji="1" lang="zh-CN" altLang="en-US" smtClean="0"/>
              <a:t>2018/9/11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5036-33C3-7C4A-B676-E46F68A5DB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DEC9-4893-7740-8671-4B8140A0E4F6}" type="datetimeFigureOut">
              <a:rPr kumimoji="1" lang="zh-CN" altLang="en-US" smtClean="0"/>
              <a:t>2018/9/11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5036-33C3-7C4A-B676-E46F68A5DB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DEC9-4893-7740-8671-4B8140A0E4F6}" type="datetimeFigureOut">
              <a:rPr kumimoji="1" lang="zh-CN" altLang="en-US" smtClean="0"/>
              <a:t>2018/9/11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5036-33C3-7C4A-B676-E46F68A5DB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8DEC9-4893-7740-8671-4B8140A0E4F6}" type="datetimeFigureOut">
              <a:rPr kumimoji="1" lang="zh-CN" altLang="en-US" smtClean="0"/>
              <a:t>2018/9/11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D5036-33C3-7C4A-B676-E46F68A5DB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terms/c/cashdividend.asp" TargetMode="External"/><Relationship Id="rId4" Type="http://schemas.openxmlformats.org/officeDocument/2006/relationships/hyperlink" Target="https://www.investopedia.com/terms/f/fractionalshare.asp" TargetMode="External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-1337665" y="708126"/>
            <a:ext cx="1203526" cy="740503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-784933" y="2800147"/>
            <a:ext cx="633795" cy="389960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0" b="38213"/>
          <a:stretch/>
        </p:blipFill>
        <p:spPr>
          <a:xfrm>
            <a:off x="975178" y="247222"/>
            <a:ext cx="10058400" cy="3997694"/>
          </a:xfrm>
          <a:prstGeom prst="rect">
            <a:avLst/>
          </a:prstGeom>
        </p:spPr>
      </p:pic>
      <p:sp>
        <p:nvSpPr>
          <p:cNvPr id="17" name="Freeform 6"/>
          <p:cNvSpPr>
            <a:spLocks/>
          </p:cNvSpPr>
          <p:nvPr/>
        </p:nvSpPr>
        <p:spPr bwMode="auto">
          <a:xfrm rot="16200000">
            <a:off x="4520009" y="-725156"/>
            <a:ext cx="3111856" cy="12232133"/>
          </a:xfrm>
          <a:custGeom>
            <a:avLst/>
            <a:gdLst>
              <a:gd name="T0" fmla="*/ 606 w 606"/>
              <a:gd name="T1" fmla="*/ 335 h 697"/>
              <a:gd name="T2" fmla="*/ 464 w 606"/>
              <a:gd name="T3" fmla="*/ 0 h 697"/>
              <a:gd name="T4" fmla="*/ 0 w 606"/>
              <a:gd name="T5" fmla="*/ 0 h 697"/>
              <a:gd name="T6" fmla="*/ 0 w 606"/>
              <a:gd name="T7" fmla="*/ 697 h 697"/>
              <a:gd name="T8" fmla="*/ 432 w 606"/>
              <a:gd name="T9" fmla="*/ 697 h 697"/>
              <a:gd name="T10" fmla="*/ 606 w 606"/>
              <a:gd name="T11" fmla="*/ 335 h 697"/>
              <a:gd name="connsiteX0" fmla="*/ 18141 w 18141"/>
              <a:gd name="connsiteY0" fmla="*/ 4806 h 10000"/>
              <a:gd name="connsiteX1" fmla="*/ 15798 w 18141"/>
              <a:gd name="connsiteY1" fmla="*/ 0 h 10000"/>
              <a:gd name="connsiteX2" fmla="*/ 0 w 18141"/>
              <a:gd name="connsiteY2" fmla="*/ 0 h 10000"/>
              <a:gd name="connsiteX3" fmla="*/ 8141 w 18141"/>
              <a:gd name="connsiteY3" fmla="*/ 10000 h 10000"/>
              <a:gd name="connsiteX4" fmla="*/ 15270 w 18141"/>
              <a:gd name="connsiteY4" fmla="*/ 10000 h 10000"/>
              <a:gd name="connsiteX5" fmla="*/ 18141 w 18141"/>
              <a:gd name="connsiteY5" fmla="*/ 4806 h 10000"/>
              <a:gd name="connsiteX0" fmla="*/ 19334 w 19334"/>
              <a:gd name="connsiteY0" fmla="*/ 5546 h 10740"/>
              <a:gd name="connsiteX1" fmla="*/ 16991 w 19334"/>
              <a:gd name="connsiteY1" fmla="*/ 740 h 10740"/>
              <a:gd name="connsiteX2" fmla="*/ 1193 w 19334"/>
              <a:gd name="connsiteY2" fmla="*/ 740 h 10740"/>
              <a:gd name="connsiteX3" fmla="*/ 1125 w 19334"/>
              <a:gd name="connsiteY3" fmla="*/ 10740 h 10740"/>
              <a:gd name="connsiteX4" fmla="*/ 16463 w 19334"/>
              <a:gd name="connsiteY4" fmla="*/ 10740 h 10740"/>
              <a:gd name="connsiteX5" fmla="*/ 19334 w 19334"/>
              <a:gd name="connsiteY5" fmla="*/ 5546 h 10740"/>
              <a:gd name="connsiteX0" fmla="*/ 19434 w 19434"/>
              <a:gd name="connsiteY0" fmla="*/ 4806 h 10000"/>
              <a:gd name="connsiteX1" fmla="*/ 17091 w 19434"/>
              <a:gd name="connsiteY1" fmla="*/ 0 h 10000"/>
              <a:gd name="connsiteX2" fmla="*/ 1293 w 19434"/>
              <a:gd name="connsiteY2" fmla="*/ 0 h 10000"/>
              <a:gd name="connsiteX3" fmla="*/ 1225 w 19434"/>
              <a:gd name="connsiteY3" fmla="*/ 10000 h 10000"/>
              <a:gd name="connsiteX4" fmla="*/ 16563 w 19434"/>
              <a:gd name="connsiteY4" fmla="*/ 10000 h 10000"/>
              <a:gd name="connsiteX5" fmla="*/ 19434 w 19434"/>
              <a:gd name="connsiteY5" fmla="*/ 4806 h 10000"/>
              <a:gd name="connsiteX0" fmla="*/ 18216 w 18216"/>
              <a:gd name="connsiteY0" fmla="*/ 4806 h 10000"/>
              <a:gd name="connsiteX1" fmla="*/ 15873 w 18216"/>
              <a:gd name="connsiteY1" fmla="*/ 0 h 10000"/>
              <a:gd name="connsiteX2" fmla="*/ 2606 w 18216"/>
              <a:gd name="connsiteY2" fmla="*/ 0 h 10000"/>
              <a:gd name="connsiteX3" fmla="*/ 7 w 18216"/>
              <a:gd name="connsiteY3" fmla="*/ 10000 h 10000"/>
              <a:gd name="connsiteX4" fmla="*/ 15345 w 18216"/>
              <a:gd name="connsiteY4" fmla="*/ 10000 h 10000"/>
              <a:gd name="connsiteX5" fmla="*/ 18216 w 18216"/>
              <a:gd name="connsiteY5" fmla="*/ 4806 h 10000"/>
              <a:gd name="connsiteX0" fmla="*/ 18209 w 18209"/>
              <a:gd name="connsiteY0" fmla="*/ 5046 h 10240"/>
              <a:gd name="connsiteX1" fmla="*/ 15866 w 18209"/>
              <a:gd name="connsiteY1" fmla="*/ 240 h 10240"/>
              <a:gd name="connsiteX2" fmla="*/ 2599 w 18209"/>
              <a:gd name="connsiteY2" fmla="*/ 240 h 10240"/>
              <a:gd name="connsiteX3" fmla="*/ 0 w 18209"/>
              <a:gd name="connsiteY3" fmla="*/ 10240 h 10240"/>
              <a:gd name="connsiteX4" fmla="*/ 15338 w 18209"/>
              <a:gd name="connsiteY4" fmla="*/ 10240 h 10240"/>
              <a:gd name="connsiteX5" fmla="*/ 18209 w 18209"/>
              <a:gd name="connsiteY5" fmla="*/ 5046 h 10240"/>
              <a:gd name="connsiteX0" fmla="*/ 18209 w 18209"/>
              <a:gd name="connsiteY0" fmla="*/ 4807 h 10001"/>
              <a:gd name="connsiteX1" fmla="*/ 15866 w 18209"/>
              <a:gd name="connsiteY1" fmla="*/ 1 h 10001"/>
              <a:gd name="connsiteX2" fmla="*/ 2599 w 18209"/>
              <a:gd name="connsiteY2" fmla="*/ 1 h 10001"/>
              <a:gd name="connsiteX3" fmla="*/ 0 w 18209"/>
              <a:gd name="connsiteY3" fmla="*/ 10001 h 10001"/>
              <a:gd name="connsiteX4" fmla="*/ 15338 w 18209"/>
              <a:gd name="connsiteY4" fmla="*/ 10001 h 10001"/>
              <a:gd name="connsiteX5" fmla="*/ 18209 w 18209"/>
              <a:gd name="connsiteY5" fmla="*/ 4807 h 10001"/>
              <a:gd name="connsiteX0" fmla="*/ 18209 w 18209"/>
              <a:gd name="connsiteY0" fmla="*/ 4806 h 10000"/>
              <a:gd name="connsiteX1" fmla="*/ 15866 w 18209"/>
              <a:gd name="connsiteY1" fmla="*/ 0 h 10000"/>
              <a:gd name="connsiteX2" fmla="*/ 136 w 18209"/>
              <a:gd name="connsiteY2" fmla="*/ 11 h 10000"/>
              <a:gd name="connsiteX3" fmla="*/ 0 w 18209"/>
              <a:gd name="connsiteY3" fmla="*/ 10000 h 10000"/>
              <a:gd name="connsiteX4" fmla="*/ 15338 w 18209"/>
              <a:gd name="connsiteY4" fmla="*/ 10000 h 10000"/>
              <a:gd name="connsiteX5" fmla="*/ 18209 w 18209"/>
              <a:gd name="connsiteY5" fmla="*/ 4806 h 10000"/>
              <a:gd name="connsiteX0" fmla="*/ 18423 w 18423"/>
              <a:gd name="connsiteY0" fmla="*/ 4827 h 10021"/>
              <a:gd name="connsiteX1" fmla="*/ 16080 w 18423"/>
              <a:gd name="connsiteY1" fmla="*/ 21 h 10021"/>
              <a:gd name="connsiteX2" fmla="*/ 8 w 18423"/>
              <a:gd name="connsiteY2" fmla="*/ 0 h 10021"/>
              <a:gd name="connsiteX3" fmla="*/ 214 w 18423"/>
              <a:gd name="connsiteY3" fmla="*/ 10021 h 10021"/>
              <a:gd name="connsiteX4" fmla="*/ 15552 w 18423"/>
              <a:gd name="connsiteY4" fmla="*/ 10021 h 10021"/>
              <a:gd name="connsiteX5" fmla="*/ 18423 w 18423"/>
              <a:gd name="connsiteY5" fmla="*/ 4827 h 1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3" h="10021">
                <a:moveTo>
                  <a:pt x="18423" y="4827"/>
                </a:moveTo>
                <a:cubicBezTo>
                  <a:pt x="18423" y="2933"/>
                  <a:pt x="17515" y="1241"/>
                  <a:pt x="16080" y="21"/>
                </a:cubicBezTo>
                <a:lnTo>
                  <a:pt x="8" y="0"/>
                </a:lnTo>
                <a:cubicBezTo>
                  <a:pt x="-49" y="-31"/>
                  <a:pt x="214" y="10021"/>
                  <a:pt x="214" y="10021"/>
                </a:cubicBezTo>
                <a:lnTo>
                  <a:pt x="15552" y="10021"/>
                </a:lnTo>
                <a:cubicBezTo>
                  <a:pt x="17301" y="8801"/>
                  <a:pt x="18423" y="6922"/>
                  <a:pt x="18423" y="4827"/>
                </a:cubicBezTo>
                <a:close/>
              </a:path>
            </a:pathLst>
          </a:custGeom>
          <a:solidFill>
            <a:srgbClr val="14171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473581" y="4167856"/>
            <a:ext cx="9244838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DECENTRALIZED INVESTMENT </a:t>
            </a:r>
            <a:r>
              <a:rPr lang="en-US" altLang="zh-CN" sz="3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BANKING</a:t>
            </a:r>
            <a:endParaRPr lang="zh-CN" altLang="zh-CN" sz="36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/>
            <a:r>
              <a:rPr lang="en-US" altLang="zh-CN" sz="28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The Case of Discount </a:t>
            </a:r>
            <a:r>
              <a:rPr lang="en-US" altLang="zh-CN" sz="28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Dividend-Reinvestment</a:t>
            </a:r>
          </a:p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and Stock-Purchase Plans</a:t>
            </a:r>
            <a:endParaRPr lang="zh-CN" altLang="en-US" sz="2800" b="1" spc="3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76174" y="5764800"/>
            <a:ext cx="6937660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Myron </a:t>
            </a:r>
            <a:r>
              <a:rPr lang="en-US" altLang="zh-CN" sz="14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S.Scholes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, Mark A. Wolfson 1989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9513834" y="1532979"/>
            <a:ext cx="835187" cy="513872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>
            <a:off x="1791983" y="1567543"/>
            <a:ext cx="1525218" cy="938433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1302561" y="1327094"/>
            <a:ext cx="633795" cy="389960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7233993" y="318951"/>
            <a:ext cx="1525218" cy="938433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9442006" y="2605167"/>
            <a:ext cx="633795" cy="389960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2675934" y="515424"/>
            <a:ext cx="6208733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933" b="1" dirty="0" smtClean="0">
                <a:solidFill>
                  <a:srgbClr val="202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Ceiling and Discounts</a:t>
            </a:r>
            <a:endParaRPr lang="zh-CN" altLang="en-US" sz="2933" b="1" dirty="0">
              <a:solidFill>
                <a:srgbClr val="202A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6331" y="283778"/>
            <a:ext cx="935421" cy="87235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78677" y="1517324"/>
            <a:ext cx="1418896" cy="338554"/>
          </a:xfrm>
          <a:prstGeom prst="rect">
            <a:avLst/>
          </a:prstGeom>
          <a:solidFill>
            <a:srgbClr val="202A36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Introduction</a:t>
            </a:r>
            <a:endParaRPr kumimoji="1" lang="zh-CN" altLang="en-US" sz="2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510" y="2207320"/>
            <a:ext cx="1681655" cy="523220"/>
          </a:xfrm>
          <a:prstGeom prst="rect">
            <a:avLst/>
          </a:prstGeom>
          <a:solidFill>
            <a:srgbClr val="FDB00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Characteristics of 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Discount</a:t>
            </a:r>
            <a:r>
              <a:rPr lang="zh-CN" altLang="en-US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DRP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510" y="2949629"/>
            <a:ext cx="1681655" cy="646331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Development </a:t>
            </a:r>
            <a:endParaRPr lang="en-US" altLang="zh-CN" sz="12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of Investment Program</a:t>
            </a:r>
            <a:r>
              <a:rPr lang="zh-CN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zh-CN" altLang="zh-CN" sz="12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508" y="3799186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Decentralized Investment Bank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4660034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Conclusion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2" y="5448970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Critics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86356" y="1701804"/>
            <a:ext cx="340589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Ceiling and discount change: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dirty="0" err="1" smtClean="0">
                <a:latin typeface="Microsoft YaHei" charset="-122"/>
                <a:ea typeface="Microsoft YaHei" charset="-122"/>
                <a:cs typeface="Microsoft YaHei" charset="-122"/>
              </a:rPr>
              <a:t>Chasebrough</a:t>
            </a: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 Ponds: $5000 to $1000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CSX: $5000 per quarter to $1500 per month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First Union: $500 </a:t>
            </a:r>
            <a:r>
              <a:rPr kumimoji="1" lang="en-US" altLang="zh-CN" dirty="0" err="1" smtClean="0">
                <a:latin typeface="Microsoft YaHei" charset="-122"/>
                <a:ea typeface="Microsoft YaHei" charset="-122"/>
                <a:cs typeface="Microsoft YaHei" charset="-122"/>
              </a:rPr>
              <a:t>tp</a:t>
            </a: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 $10,000 per quarter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Several banks drop from 5% to 3%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BOA: 5% to 2% monthly, and $10,000 to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934" y="1390458"/>
            <a:ext cx="5375412" cy="53406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49766" y="2949629"/>
            <a:ext cx="262758" cy="3231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349766" y="4940011"/>
            <a:ext cx="262758" cy="3231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349766" y="5734781"/>
            <a:ext cx="262758" cy="3231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972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2675934" y="515424"/>
            <a:ext cx="6208733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933" b="1" dirty="0" smtClean="0">
                <a:solidFill>
                  <a:srgbClr val="202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Ceiling and Discounts</a:t>
            </a:r>
            <a:endParaRPr lang="zh-CN" altLang="en-US" sz="2933" b="1" dirty="0">
              <a:solidFill>
                <a:srgbClr val="202A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6331" y="283778"/>
            <a:ext cx="935421" cy="87235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78677" y="1517324"/>
            <a:ext cx="1418896" cy="338554"/>
          </a:xfrm>
          <a:prstGeom prst="rect">
            <a:avLst/>
          </a:prstGeom>
          <a:solidFill>
            <a:srgbClr val="202A36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Introduction</a:t>
            </a:r>
            <a:endParaRPr kumimoji="1" lang="zh-CN" altLang="en-US" sz="2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510" y="2207320"/>
            <a:ext cx="1681655" cy="523220"/>
          </a:xfrm>
          <a:prstGeom prst="rect">
            <a:avLst/>
          </a:prstGeom>
          <a:solidFill>
            <a:srgbClr val="FDB00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Characteristics of 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Discount</a:t>
            </a:r>
            <a:r>
              <a:rPr lang="zh-CN" altLang="en-US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DRP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510" y="2949629"/>
            <a:ext cx="1681655" cy="646331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Development </a:t>
            </a:r>
            <a:endParaRPr lang="en-US" altLang="zh-CN" sz="12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of Investment Program</a:t>
            </a:r>
            <a:r>
              <a:rPr lang="zh-CN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zh-CN" altLang="zh-CN" sz="12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508" y="3799186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Decentralized Investment Bank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4660034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Conclusion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2" y="5448970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Critics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501" y="2065610"/>
            <a:ext cx="79248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58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2675934" y="515424"/>
            <a:ext cx="6651675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933" b="1" dirty="0" smtClean="0">
                <a:solidFill>
                  <a:srgbClr val="202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Actual Discount Received </a:t>
            </a:r>
            <a:endParaRPr lang="zh-CN" altLang="en-US" sz="2933" b="1" dirty="0">
              <a:solidFill>
                <a:srgbClr val="202A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6331" y="283778"/>
            <a:ext cx="935421" cy="87235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78677" y="1517324"/>
            <a:ext cx="1418896" cy="338554"/>
          </a:xfrm>
          <a:prstGeom prst="rect">
            <a:avLst/>
          </a:prstGeom>
          <a:solidFill>
            <a:srgbClr val="202A36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Introduction</a:t>
            </a:r>
            <a:endParaRPr kumimoji="1" lang="zh-CN" altLang="en-US" sz="2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510" y="2207320"/>
            <a:ext cx="1681655" cy="523220"/>
          </a:xfrm>
          <a:prstGeom prst="rect">
            <a:avLst/>
          </a:prstGeom>
          <a:solidFill>
            <a:srgbClr val="FDB00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Characteristics of 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Discount</a:t>
            </a:r>
            <a:r>
              <a:rPr lang="zh-CN" altLang="en-US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DRP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510" y="2949629"/>
            <a:ext cx="1681655" cy="646331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Development </a:t>
            </a:r>
            <a:endParaRPr lang="en-US" altLang="zh-CN" sz="12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of Investment Program</a:t>
            </a:r>
            <a:r>
              <a:rPr lang="zh-CN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zh-CN" altLang="zh-CN" sz="12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508" y="3799186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Decentralized Investment Bank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4660034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Conclusion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2" y="5448970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Critics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04457" y="1626919"/>
            <a:ext cx="666205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How’s the actual sales prices determined?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Number of days prices factored in: (option allowed)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1-20 days; 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First Chicago: 5-days average of high and low price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Trading price used: 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Last trading price; 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dirty="0" err="1" smtClean="0">
                <a:latin typeface="Microsoft YaHei" charset="-122"/>
                <a:ea typeface="Microsoft YaHei" charset="-122"/>
                <a:cs typeface="Microsoft YaHei" charset="-122"/>
              </a:rPr>
              <a:t>Avg</a:t>
            </a: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(high and low)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dirty="0" err="1" smtClean="0">
                <a:latin typeface="Microsoft YaHei" charset="-122"/>
                <a:ea typeface="Microsoft YaHei" charset="-122"/>
                <a:cs typeface="Microsoft YaHei" charset="-122"/>
              </a:rPr>
              <a:t>Avg</a:t>
            </a: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(Closing bid &amp; ask price)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Average period ends on days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Advance payment requirement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	</a:t>
            </a: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94039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6076709" y="0"/>
            <a:ext cx="6115291" cy="6858000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16183" y="4486189"/>
            <a:ext cx="499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2800" b="1" dirty="0" smtClean="0">
                <a:latin typeface="Microsoft YaHei" charset="-122"/>
                <a:ea typeface="Microsoft YaHei" charset="-122"/>
                <a:cs typeface="Microsoft YaHei" charset="-122"/>
              </a:rPr>
              <a:t>Historical Development of the </a:t>
            </a:r>
            <a:r>
              <a:rPr lang="en-US" altLang="zh-CN" sz="2800" b="1" smtClean="0">
                <a:latin typeface="Microsoft YaHei" charset="-122"/>
                <a:ea typeface="Microsoft YaHei" charset="-122"/>
                <a:cs typeface="Microsoft YaHei" charset="-122"/>
              </a:rPr>
              <a:t>investment program </a:t>
            </a:r>
            <a:endParaRPr lang="zh-CN" altLang="zh-CN" sz="2800" b="1" kern="1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838237" y="1937346"/>
            <a:ext cx="2448272" cy="2448272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标题 4"/>
          <p:cNvSpPr txBox="1">
            <a:spLocks/>
          </p:cNvSpPr>
          <p:nvPr/>
        </p:nvSpPr>
        <p:spPr>
          <a:xfrm>
            <a:off x="1891142" y="3652055"/>
            <a:ext cx="2376264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 smtClean="0">
                <a:solidFill>
                  <a:srgbClr val="FCB0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3</a:t>
            </a:r>
            <a:endParaRPr lang="zh-CN" altLang="en-US" sz="2400" b="1" dirty="0" smtClean="0">
              <a:solidFill>
                <a:srgbClr val="FCB00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41993" y="2041102"/>
            <a:ext cx="2240761" cy="2240761"/>
          </a:xfrm>
          <a:prstGeom prst="ellipse">
            <a:avLst/>
          </a:prstGeom>
          <a:noFill/>
          <a:ln w="31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28"/>
          <p:cNvSpPr>
            <a:spLocks noEditPoints="1"/>
          </p:cNvSpPr>
          <p:nvPr/>
        </p:nvSpPr>
        <p:spPr bwMode="auto">
          <a:xfrm>
            <a:off x="2457383" y="2507096"/>
            <a:ext cx="1315781" cy="988635"/>
          </a:xfrm>
          <a:custGeom>
            <a:avLst/>
            <a:gdLst>
              <a:gd name="T0" fmla="*/ 40 w 192"/>
              <a:gd name="T1" fmla="*/ 118 h 144"/>
              <a:gd name="T2" fmla="*/ 40 w 192"/>
              <a:gd name="T3" fmla="*/ 118 h 144"/>
              <a:gd name="T4" fmla="*/ 56 w 192"/>
              <a:gd name="T5" fmla="*/ 116 h 144"/>
              <a:gd name="T6" fmla="*/ 97 w 192"/>
              <a:gd name="T7" fmla="*/ 137 h 144"/>
              <a:gd name="T8" fmla="*/ 99 w 192"/>
              <a:gd name="T9" fmla="*/ 137 h 144"/>
              <a:gd name="T10" fmla="*/ 140 w 192"/>
              <a:gd name="T11" fmla="*/ 116 h 144"/>
              <a:gd name="T12" fmla="*/ 156 w 192"/>
              <a:gd name="T13" fmla="*/ 118 h 144"/>
              <a:gd name="T14" fmla="*/ 156 w 192"/>
              <a:gd name="T15" fmla="*/ 118 h 144"/>
              <a:gd name="T16" fmla="*/ 156 w 192"/>
              <a:gd name="T17" fmla="*/ 70 h 144"/>
              <a:gd name="T18" fmla="*/ 96 w 192"/>
              <a:gd name="T19" fmla="*/ 98 h 144"/>
              <a:gd name="T20" fmla="*/ 40 w 192"/>
              <a:gd name="T21" fmla="*/ 72 h 144"/>
              <a:gd name="T22" fmla="*/ 40 w 192"/>
              <a:gd name="T23" fmla="*/ 118 h 144"/>
              <a:gd name="T24" fmla="*/ 96 w 192"/>
              <a:gd name="T25" fmla="*/ 0 h 144"/>
              <a:gd name="T26" fmla="*/ 0 w 192"/>
              <a:gd name="T27" fmla="*/ 44 h 144"/>
              <a:gd name="T28" fmla="*/ 96 w 192"/>
              <a:gd name="T29" fmla="*/ 88 h 144"/>
              <a:gd name="T30" fmla="*/ 192 w 192"/>
              <a:gd name="T31" fmla="*/ 44 h 144"/>
              <a:gd name="T32" fmla="*/ 96 w 192"/>
              <a:gd name="T33" fmla="*/ 0 h 144"/>
              <a:gd name="T34" fmla="*/ 8 w 192"/>
              <a:gd name="T35" fmla="*/ 56 h 144"/>
              <a:gd name="T36" fmla="*/ 4 w 192"/>
              <a:gd name="T37" fmla="*/ 104 h 144"/>
              <a:gd name="T38" fmla="*/ 12 w 192"/>
              <a:gd name="T39" fmla="*/ 104 h 144"/>
              <a:gd name="T40" fmla="*/ 12 w 192"/>
              <a:gd name="T41" fmla="*/ 58 h 144"/>
              <a:gd name="T42" fmla="*/ 8 w 192"/>
              <a:gd name="T43" fmla="*/ 56 h 144"/>
              <a:gd name="T44" fmla="*/ 16 w 192"/>
              <a:gd name="T45" fmla="*/ 144 h 144"/>
              <a:gd name="T46" fmla="*/ 9 w 192"/>
              <a:gd name="T47" fmla="*/ 124 h 144"/>
              <a:gd name="T48" fmla="*/ 16 w 192"/>
              <a:gd name="T49" fmla="*/ 116 h 144"/>
              <a:gd name="T50" fmla="*/ 8 w 192"/>
              <a:gd name="T51" fmla="*/ 108 h 144"/>
              <a:gd name="T52" fmla="*/ 0 w 192"/>
              <a:gd name="T53" fmla="*/ 116 h 144"/>
              <a:gd name="T54" fmla="*/ 7 w 192"/>
              <a:gd name="T55" fmla="*/ 124 h 144"/>
              <a:gd name="T56" fmla="*/ 0 w 192"/>
              <a:gd name="T57" fmla="*/ 144 h 144"/>
              <a:gd name="T58" fmla="*/ 16 w 192"/>
              <a:gd name="T59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2" h="144">
                <a:moveTo>
                  <a:pt x="40" y="118"/>
                </a:moveTo>
                <a:cubicBezTo>
                  <a:pt x="40" y="118"/>
                  <a:pt x="40" y="118"/>
                  <a:pt x="40" y="118"/>
                </a:cubicBezTo>
                <a:cubicBezTo>
                  <a:pt x="45" y="116"/>
                  <a:pt x="50" y="116"/>
                  <a:pt x="56" y="116"/>
                </a:cubicBezTo>
                <a:cubicBezTo>
                  <a:pt x="72" y="116"/>
                  <a:pt x="91" y="127"/>
                  <a:pt x="97" y="137"/>
                </a:cubicBezTo>
                <a:cubicBezTo>
                  <a:pt x="99" y="137"/>
                  <a:pt x="99" y="137"/>
                  <a:pt x="99" y="137"/>
                </a:cubicBezTo>
                <a:cubicBezTo>
                  <a:pt x="105" y="127"/>
                  <a:pt x="123" y="116"/>
                  <a:pt x="140" y="116"/>
                </a:cubicBezTo>
                <a:cubicBezTo>
                  <a:pt x="145" y="116"/>
                  <a:pt x="151" y="116"/>
                  <a:pt x="156" y="118"/>
                </a:cubicBezTo>
                <a:cubicBezTo>
                  <a:pt x="156" y="118"/>
                  <a:pt x="156" y="118"/>
                  <a:pt x="156" y="118"/>
                </a:cubicBezTo>
                <a:cubicBezTo>
                  <a:pt x="156" y="70"/>
                  <a:pt x="156" y="70"/>
                  <a:pt x="156" y="70"/>
                </a:cubicBezTo>
                <a:cubicBezTo>
                  <a:pt x="96" y="98"/>
                  <a:pt x="96" y="98"/>
                  <a:pt x="96" y="98"/>
                </a:cubicBezTo>
                <a:cubicBezTo>
                  <a:pt x="40" y="72"/>
                  <a:pt x="40" y="72"/>
                  <a:pt x="40" y="72"/>
                </a:cubicBezTo>
                <a:lnTo>
                  <a:pt x="40" y="118"/>
                </a:lnTo>
                <a:close/>
                <a:moveTo>
                  <a:pt x="96" y="0"/>
                </a:moveTo>
                <a:cubicBezTo>
                  <a:pt x="0" y="44"/>
                  <a:pt x="0" y="44"/>
                  <a:pt x="0" y="44"/>
                </a:cubicBezTo>
                <a:cubicBezTo>
                  <a:pt x="96" y="88"/>
                  <a:pt x="96" y="88"/>
                  <a:pt x="96" y="88"/>
                </a:cubicBezTo>
                <a:cubicBezTo>
                  <a:pt x="192" y="44"/>
                  <a:pt x="192" y="44"/>
                  <a:pt x="192" y="44"/>
                </a:cubicBezTo>
                <a:lnTo>
                  <a:pt x="96" y="0"/>
                </a:lnTo>
                <a:close/>
                <a:moveTo>
                  <a:pt x="8" y="56"/>
                </a:moveTo>
                <a:cubicBezTo>
                  <a:pt x="4" y="104"/>
                  <a:pt x="4" y="104"/>
                  <a:pt x="4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58"/>
                  <a:pt x="12" y="58"/>
                  <a:pt x="12" y="58"/>
                </a:cubicBezTo>
                <a:lnTo>
                  <a:pt x="8" y="56"/>
                </a:lnTo>
                <a:close/>
                <a:moveTo>
                  <a:pt x="16" y="144"/>
                </a:moveTo>
                <a:cubicBezTo>
                  <a:pt x="9" y="124"/>
                  <a:pt x="9" y="124"/>
                  <a:pt x="9" y="124"/>
                </a:cubicBezTo>
                <a:cubicBezTo>
                  <a:pt x="13" y="123"/>
                  <a:pt x="16" y="120"/>
                  <a:pt x="16" y="116"/>
                </a:cubicBezTo>
                <a:cubicBezTo>
                  <a:pt x="16" y="111"/>
                  <a:pt x="12" y="108"/>
                  <a:pt x="8" y="108"/>
                </a:cubicBezTo>
                <a:cubicBezTo>
                  <a:pt x="3" y="108"/>
                  <a:pt x="0" y="111"/>
                  <a:pt x="0" y="116"/>
                </a:cubicBezTo>
                <a:cubicBezTo>
                  <a:pt x="0" y="120"/>
                  <a:pt x="3" y="123"/>
                  <a:pt x="7" y="124"/>
                </a:cubicBezTo>
                <a:cubicBezTo>
                  <a:pt x="0" y="144"/>
                  <a:pt x="0" y="144"/>
                  <a:pt x="0" y="144"/>
                </a:cubicBezTo>
                <a:lnTo>
                  <a:pt x="16" y="144"/>
                </a:lnTo>
                <a:close/>
              </a:path>
            </a:pathLst>
          </a:custGeom>
          <a:solidFill>
            <a:srgbClr val="FCB0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6" name="组合 3"/>
          <p:cNvGrpSpPr/>
          <p:nvPr/>
        </p:nvGrpSpPr>
        <p:grpSpPr>
          <a:xfrm>
            <a:off x="5969724" y="1841207"/>
            <a:ext cx="5218379" cy="458423"/>
            <a:chOff x="5969725" y="1801451"/>
            <a:chExt cx="2821578" cy="458423"/>
          </a:xfrm>
        </p:grpSpPr>
        <p:sp>
          <p:nvSpPr>
            <p:cNvPr id="37" name="矩形 36"/>
            <p:cNvSpPr/>
            <p:nvPr/>
          </p:nvSpPr>
          <p:spPr>
            <a:xfrm>
              <a:off x="5969726" y="1801451"/>
              <a:ext cx="2821577" cy="458423"/>
            </a:xfrm>
            <a:prstGeom prst="rect">
              <a:avLst/>
            </a:prstGeom>
            <a:solidFill>
              <a:srgbClr val="FCB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5969725" y="1801451"/>
              <a:ext cx="93115" cy="458423"/>
            </a:xfrm>
            <a:prstGeom prst="rect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4"/>
          <p:cNvGrpSpPr/>
          <p:nvPr/>
        </p:nvGrpSpPr>
        <p:grpSpPr>
          <a:xfrm>
            <a:off x="5969724" y="2438143"/>
            <a:ext cx="5218379" cy="459854"/>
            <a:chOff x="5969725" y="2398387"/>
            <a:chExt cx="2821578" cy="459854"/>
          </a:xfrm>
        </p:grpSpPr>
        <p:sp>
          <p:nvSpPr>
            <p:cNvPr id="40" name="矩形 39"/>
            <p:cNvSpPr/>
            <p:nvPr/>
          </p:nvSpPr>
          <p:spPr>
            <a:xfrm>
              <a:off x="5969726" y="2398387"/>
              <a:ext cx="2821577" cy="458423"/>
            </a:xfrm>
            <a:prstGeom prst="rect">
              <a:avLst/>
            </a:prstGeom>
            <a:solidFill>
              <a:srgbClr val="FCB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5969725" y="2399818"/>
              <a:ext cx="93115" cy="458423"/>
            </a:xfrm>
            <a:prstGeom prst="rect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6"/>
          <p:cNvGrpSpPr/>
          <p:nvPr/>
        </p:nvGrpSpPr>
        <p:grpSpPr>
          <a:xfrm>
            <a:off x="5969724" y="2991892"/>
            <a:ext cx="5218379" cy="466057"/>
            <a:chOff x="5969725" y="2972014"/>
            <a:chExt cx="2821578" cy="466057"/>
          </a:xfrm>
        </p:grpSpPr>
        <p:sp>
          <p:nvSpPr>
            <p:cNvPr id="45" name="矩形 44"/>
            <p:cNvSpPr/>
            <p:nvPr/>
          </p:nvSpPr>
          <p:spPr>
            <a:xfrm>
              <a:off x="5969726" y="2979648"/>
              <a:ext cx="2821577" cy="458423"/>
            </a:xfrm>
            <a:prstGeom prst="rect">
              <a:avLst/>
            </a:prstGeom>
            <a:solidFill>
              <a:srgbClr val="FCB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5969725" y="2972014"/>
              <a:ext cx="93115" cy="458423"/>
            </a:xfrm>
            <a:prstGeom prst="rect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22"/>
          <p:cNvGrpSpPr/>
          <p:nvPr/>
        </p:nvGrpSpPr>
        <p:grpSpPr>
          <a:xfrm>
            <a:off x="5969725" y="3579356"/>
            <a:ext cx="5218378" cy="459854"/>
            <a:chOff x="5969725" y="3559478"/>
            <a:chExt cx="2821578" cy="459854"/>
          </a:xfrm>
        </p:grpSpPr>
        <p:sp>
          <p:nvSpPr>
            <p:cNvPr id="49" name="矩形 48"/>
            <p:cNvSpPr/>
            <p:nvPr/>
          </p:nvSpPr>
          <p:spPr>
            <a:xfrm>
              <a:off x="5969726" y="3560909"/>
              <a:ext cx="2821577" cy="458423"/>
            </a:xfrm>
            <a:prstGeom prst="rect">
              <a:avLst/>
            </a:prstGeom>
            <a:solidFill>
              <a:srgbClr val="FCB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latin typeface="Microsoft YaHei" charset="-122"/>
                  <a:ea typeface="Microsoft YaHei" charset="-122"/>
                  <a:cs typeface="Microsoft YaHei" charset="-122"/>
                </a:rPr>
                <a:t>与</a:t>
              </a:r>
              <a:endParaRPr lang="zh-CN" altLang="en-US" dirty="0"/>
            </a:p>
          </p:txBody>
        </p:sp>
        <p:sp>
          <p:nvSpPr>
            <p:cNvPr id="50" name="矩形 49"/>
            <p:cNvSpPr/>
            <p:nvPr/>
          </p:nvSpPr>
          <p:spPr>
            <a:xfrm>
              <a:off x="5969725" y="3559478"/>
              <a:ext cx="93115" cy="458423"/>
            </a:xfrm>
            <a:prstGeom prst="rect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40"/>
          <p:cNvGrpSpPr/>
          <p:nvPr/>
        </p:nvGrpSpPr>
        <p:grpSpPr>
          <a:xfrm>
            <a:off x="5969724" y="4154413"/>
            <a:ext cx="5218379" cy="458424"/>
            <a:chOff x="5969725" y="4134535"/>
            <a:chExt cx="2821578" cy="458424"/>
          </a:xfrm>
        </p:grpSpPr>
        <p:sp>
          <p:nvSpPr>
            <p:cNvPr id="52" name="矩形 51"/>
            <p:cNvSpPr/>
            <p:nvPr/>
          </p:nvSpPr>
          <p:spPr>
            <a:xfrm>
              <a:off x="5969726" y="4134536"/>
              <a:ext cx="2821577" cy="458423"/>
            </a:xfrm>
            <a:prstGeom prst="rect">
              <a:avLst/>
            </a:prstGeom>
            <a:solidFill>
              <a:srgbClr val="FCB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5969725" y="4134535"/>
              <a:ext cx="93115" cy="458423"/>
            </a:xfrm>
            <a:prstGeom prst="rect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41"/>
          <p:cNvGrpSpPr/>
          <p:nvPr/>
        </p:nvGrpSpPr>
        <p:grpSpPr>
          <a:xfrm>
            <a:off x="6155957" y="1857329"/>
            <a:ext cx="5122941" cy="2710962"/>
            <a:chOff x="6155957" y="1837451"/>
            <a:chExt cx="5122941" cy="2710962"/>
          </a:xfrm>
        </p:grpSpPr>
        <p:sp>
          <p:nvSpPr>
            <p:cNvPr id="55" name="矩形 54"/>
            <p:cNvSpPr/>
            <p:nvPr/>
          </p:nvSpPr>
          <p:spPr>
            <a:xfrm>
              <a:off x="6155957" y="1837451"/>
              <a:ext cx="3869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Microsoft YaHei" charset="-122"/>
                  <a:ea typeface="Microsoft YaHei" charset="-122"/>
                  <a:cs typeface="Microsoft YaHei" charset="-122"/>
                </a:rPr>
                <a:t>Timeline and investment </a:t>
              </a:r>
              <a:r>
                <a:rPr lang="en-US" altLang="zh-CN" dirty="0" smtClean="0">
                  <a:latin typeface="Microsoft YaHei" charset="-122"/>
                  <a:ea typeface="Microsoft YaHei" charset="-122"/>
                  <a:cs typeface="Microsoft YaHei" charset="-122"/>
                </a:rPr>
                <a:t>strategy</a:t>
              </a:r>
              <a:endParaRPr lang="en-US" altLang="zh-CN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6155957" y="2442932"/>
              <a:ext cx="12506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latin typeface="Microsoft YaHei" charset="-122"/>
                  <a:ea typeface="Microsoft YaHei" charset="-122"/>
                  <a:cs typeface="Microsoft YaHei" charset="-122"/>
                </a:rPr>
                <a:t>Insurance</a:t>
              </a:r>
              <a:endParaRPr lang="en-US" altLang="zh-CN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6155957" y="3024193"/>
              <a:ext cx="40716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latin typeface="Microsoft YaHei" charset="-122"/>
                  <a:ea typeface="Microsoft YaHei" charset="-122"/>
                  <a:cs typeface="Microsoft YaHei" charset="-122"/>
                </a:rPr>
                <a:t>Restriction on Investment accounts</a:t>
              </a:r>
              <a:endParaRPr lang="en-US" altLang="zh-CN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6155957" y="3605454"/>
              <a:ext cx="27066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latin typeface="Microsoft YaHei" charset="-122"/>
                  <a:ea typeface="Microsoft YaHei" charset="-122"/>
                  <a:cs typeface="Microsoft YaHei" charset="-122"/>
                </a:rPr>
                <a:t>Securing line of credits</a:t>
              </a:r>
              <a:endParaRPr lang="en-US" altLang="zh-CN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6155957" y="4179081"/>
              <a:ext cx="51229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latin typeface="Microsoft YaHei" charset="-122"/>
                  <a:ea typeface="Microsoft YaHei" charset="-122"/>
                  <a:cs typeface="Microsoft YaHei" charset="-122"/>
                </a:rPr>
                <a:t>Changes in the level of investment over time</a:t>
              </a:r>
              <a:endParaRPr lang="zh-CN" altLang="en-US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60" name="组合 40"/>
          <p:cNvGrpSpPr/>
          <p:nvPr/>
        </p:nvGrpSpPr>
        <p:grpSpPr>
          <a:xfrm>
            <a:off x="5969724" y="4734699"/>
            <a:ext cx="5218379" cy="458424"/>
            <a:chOff x="5969725" y="4134535"/>
            <a:chExt cx="2821578" cy="458424"/>
          </a:xfrm>
        </p:grpSpPr>
        <p:sp>
          <p:nvSpPr>
            <p:cNvPr id="61" name="矩形 60"/>
            <p:cNvSpPr/>
            <p:nvPr/>
          </p:nvSpPr>
          <p:spPr>
            <a:xfrm>
              <a:off x="5969726" y="4134536"/>
              <a:ext cx="2821577" cy="458423"/>
            </a:xfrm>
            <a:prstGeom prst="rect">
              <a:avLst/>
            </a:prstGeom>
            <a:solidFill>
              <a:srgbClr val="FCB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5969725" y="4134535"/>
              <a:ext cx="93115" cy="458423"/>
            </a:xfrm>
            <a:prstGeom prst="rect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矩形 62"/>
          <p:cNvSpPr/>
          <p:nvPr/>
        </p:nvSpPr>
        <p:spPr>
          <a:xfrm>
            <a:off x="6189923" y="4787564"/>
            <a:ext cx="2588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Strategy performance</a:t>
            </a:r>
            <a:endParaRPr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459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2689756" y="515424"/>
            <a:ext cx="2374350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933" b="1" dirty="0" smtClean="0">
                <a:solidFill>
                  <a:srgbClr val="202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</a:t>
            </a:r>
            <a:endParaRPr lang="en-US" altLang="zh-CN" sz="2933" b="1" dirty="0">
              <a:solidFill>
                <a:srgbClr val="202A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336331" y="283778"/>
            <a:ext cx="935421" cy="87235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文本框 87"/>
          <p:cNvSpPr txBox="1"/>
          <p:nvPr/>
        </p:nvSpPr>
        <p:spPr>
          <a:xfrm>
            <a:off x="178677" y="1517324"/>
            <a:ext cx="1418896" cy="338554"/>
          </a:xfrm>
          <a:prstGeom prst="rect">
            <a:avLst/>
          </a:prstGeom>
          <a:solidFill>
            <a:srgbClr val="202A36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Introduction</a:t>
            </a:r>
            <a:endParaRPr kumimoji="1" lang="zh-CN" altLang="en-US" sz="2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0510" y="2207320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Characteristics of 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Discount</a:t>
            </a:r>
            <a:r>
              <a:rPr lang="zh-CN" altLang="en-US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DRP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10510" y="2949629"/>
            <a:ext cx="1681655" cy="646331"/>
          </a:xfrm>
          <a:prstGeom prst="rect">
            <a:avLst/>
          </a:prstGeom>
          <a:solidFill>
            <a:srgbClr val="FDB00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Development </a:t>
            </a:r>
            <a:endParaRPr lang="en-US" altLang="zh-CN" sz="12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of Investment Program</a:t>
            </a:r>
            <a:r>
              <a:rPr lang="zh-CN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zh-CN" altLang="zh-CN" sz="12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10508" y="3799186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Decentralized Investment Bank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0" y="4660034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Conclusion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47" name="矩形 146"/>
          <p:cNvSpPr/>
          <p:nvPr/>
        </p:nvSpPr>
        <p:spPr>
          <a:xfrm>
            <a:off x="-2" y="5448970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Critics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41171" y="1855878"/>
            <a:ext cx="7043058" cy="419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The cost of the strategy: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becoming informed about the plan’s detail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Bearing or avoid undesired market risks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Monitoring the investment 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Transaction costs in selling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Comply with margin requirement and tax laws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Source of </a:t>
            </a: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discount programs: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i="1" dirty="0" smtClean="0">
                <a:latin typeface="Microsoft YaHei" charset="-122"/>
                <a:ea typeface="Microsoft YaHei" charset="-122"/>
                <a:cs typeface="Microsoft YaHei" charset="-122"/>
              </a:rPr>
              <a:t>Standard and Poor’s Cumulative Dividends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i="1" dirty="0" smtClean="0">
                <a:latin typeface="Microsoft YaHei" charset="-122"/>
                <a:ea typeface="Microsoft YaHei" charset="-122"/>
                <a:cs typeface="Microsoft YaHei" charset="-122"/>
              </a:rPr>
              <a:t>Directory of Companies </a:t>
            </a:r>
            <a:r>
              <a:rPr kumimoji="1" lang="en-US" altLang="zh-CN" i="1" dirty="0">
                <a:latin typeface="Microsoft YaHei" charset="-122"/>
                <a:ea typeface="Microsoft YaHei" charset="-122"/>
                <a:cs typeface="Microsoft YaHei" charset="-122"/>
              </a:rPr>
              <a:t>O</a:t>
            </a:r>
            <a:r>
              <a:rPr kumimoji="1" lang="en-US" altLang="zh-CN" i="1" dirty="0" smtClean="0">
                <a:latin typeface="Microsoft YaHei" charset="-122"/>
                <a:ea typeface="Microsoft YaHei" charset="-122"/>
                <a:cs typeface="Microsoft YaHei" charset="-122"/>
              </a:rPr>
              <a:t>ffering </a:t>
            </a:r>
            <a:r>
              <a:rPr kumimoji="1" lang="en-US" altLang="zh-CN" i="1" dirty="0">
                <a:latin typeface="Microsoft YaHei" charset="-122"/>
                <a:ea typeface="Microsoft YaHei" charset="-122"/>
                <a:cs typeface="Microsoft YaHei" charset="-122"/>
              </a:rPr>
              <a:t>D</a:t>
            </a:r>
            <a:r>
              <a:rPr kumimoji="1" lang="en-US" altLang="zh-CN" i="1" dirty="0" smtClean="0">
                <a:latin typeface="Microsoft YaHei" charset="-122"/>
                <a:ea typeface="Microsoft YaHei" charset="-122"/>
                <a:cs typeface="Microsoft YaHei" charset="-122"/>
              </a:rPr>
              <a:t>ividend </a:t>
            </a:r>
            <a:r>
              <a:rPr kumimoji="1" lang="en-US" altLang="zh-CN" i="1" dirty="0">
                <a:latin typeface="Microsoft YaHei" charset="-122"/>
                <a:ea typeface="Microsoft YaHei" charset="-122"/>
                <a:cs typeface="Microsoft YaHei" charset="-122"/>
              </a:rPr>
              <a:t>R</a:t>
            </a:r>
            <a:r>
              <a:rPr kumimoji="1" lang="en-US" altLang="zh-CN" i="1" dirty="0" smtClean="0">
                <a:latin typeface="Microsoft YaHei" charset="-122"/>
                <a:ea typeface="Microsoft YaHei" charset="-122"/>
                <a:cs typeface="Microsoft YaHei" charset="-122"/>
              </a:rPr>
              <a:t>einvestment Plans (April 1984)</a:t>
            </a:r>
            <a:endParaRPr kumimoji="1" lang="en-US" altLang="zh-CN" i="1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03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2689756" y="515424"/>
            <a:ext cx="3722091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933" b="1" dirty="0" smtClean="0">
                <a:solidFill>
                  <a:srgbClr val="202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strategy</a:t>
            </a:r>
            <a:endParaRPr lang="zh-CN" altLang="en-US" sz="2933" b="1" dirty="0">
              <a:solidFill>
                <a:srgbClr val="202A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331765" y="3313478"/>
            <a:ext cx="869960" cy="869821"/>
            <a:chOff x="1466675" y="3784103"/>
            <a:chExt cx="1301392" cy="1301862"/>
          </a:xfrm>
          <a:solidFill>
            <a:srgbClr val="202A36"/>
          </a:solidFill>
        </p:grpSpPr>
        <p:grpSp>
          <p:nvGrpSpPr>
            <p:cNvPr id="33" name="组合 32"/>
            <p:cNvGrpSpPr/>
            <p:nvPr/>
          </p:nvGrpSpPr>
          <p:grpSpPr>
            <a:xfrm>
              <a:off x="1466675" y="3784103"/>
              <a:ext cx="1301392" cy="1301862"/>
              <a:chOff x="4345444" y="2542859"/>
              <a:chExt cx="1810550" cy="1811205"/>
            </a:xfrm>
            <a:grpFill/>
          </p:grpSpPr>
          <p:sp>
            <p:nvSpPr>
              <p:cNvPr id="37" name="同心圆 36"/>
              <p:cNvSpPr/>
              <p:nvPr/>
            </p:nvSpPr>
            <p:spPr>
              <a:xfrm>
                <a:off x="4345444" y="2542859"/>
                <a:ext cx="1810550" cy="1811205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+mj-ea"/>
                  <a:ea typeface="+mj-ea"/>
                </a:endParaRPr>
              </a:p>
            </p:txBody>
          </p:sp>
        </p:grpSp>
        <p:sp>
          <p:nvSpPr>
            <p:cNvPr id="34" name="TextBox 97"/>
            <p:cNvSpPr txBox="1"/>
            <p:nvPr/>
          </p:nvSpPr>
          <p:spPr>
            <a:xfrm>
              <a:off x="1692267" y="4085004"/>
              <a:ext cx="850204" cy="462210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endParaRPr lang="zh-CN" altLang="en-US" sz="11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755057" y="3313710"/>
            <a:ext cx="881936" cy="881795"/>
            <a:chOff x="4450933" y="3791953"/>
            <a:chExt cx="1319306" cy="1319782"/>
          </a:xfrm>
          <a:solidFill>
            <a:srgbClr val="202A36"/>
          </a:solidFill>
        </p:grpSpPr>
        <p:grpSp>
          <p:nvGrpSpPr>
            <p:cNvPr id="40" name="组合 39"/>
            <p:cNvGrpSpPr/>
            <p:nvPr/>
          </p:nvGrpSpPr>
          <p:grpSpPr>
            <a:xfrm>
              <a:off x="4450933" y="3791953"/>
              <a:ext cx="1319306" cy="1319782"/>
              <a:chOff x="4345444" y="2542859"/>
              <a:chExt cx="1810550" cy="1811205"/>
            </a:xfrm>
            <a:grpFill/>
          </p:grpSpPr>
          <p:sp>
            <p:nvSpPr>
              <p:cNvPr id="44" name="同心圆 43"/>
              <p:cNvSpPr/>
              <p:nvPr/>
            </p:nvSpPr>
            <p:spPr>
              <a:xfrm>
                <a:off x="4345444" y="2542859"/>
                <a:ext cx="1810550" cy="1811205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+mj-ea"/>
                  <a:ea typeface="+mj-ea"/>
                </a:endParaRPr>
              </a:p>
            </p:txBody>
          </p:sp>
        </p:grpSp>
        <p:sp>
          <p:nvSpPr>
            <p:cNvPr id="41" name="TextBox 111"/>
            <p:cNvSpPr txBox="1"/>
            <p:nvPr/>
          </p:nvSpPr>
          <p:spPr>
            <a:xfrm>
              <a:off x="4685484" y="4091666"/>
              <a:ext cx="850203" cy="439176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endParaRPr lang="zh-CN" altLang="en-US" sz="1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198076" y="3221223"/>
            <a:ext cx="987785" cy="987627"/>
            <a:chOff x="6119197" y="3942381"/>
            <a:chExt cx="1018558" cy="1018926"/>
          </a:xfrm>
          <a:solidFill>
            <a:srgbClr val="202A36"/>
          </a:solidFill>
        </p:grpSpPr>
        <p:grpSp>
          <p:nvGrpSpPr>
            <p:cNvPr id="47" name="组合 46"/>
            <p:cNvGrpSpPr/>
            <p:nvPr/>
          </p:nvGrpSpPr>
          <p:grpSpPr>
            <a:xfrm>
              <a:off x="6119197" y="3942381"/>
              <a:ext cx="1018558" cy="1018926"/>
              <a:chOff x="4345444" y="2542859"/>
              <a:chExt cx="1810550" cy="1811205"/>
            </a:xfrm>
            <a:grpFill/>
          </p:grpSpPr>
          <p:sp>
            <p:nvSpPr>
              <p:cNvPr id="76" name="同心圆 75"/>
              <p:cNvSpPr/>
              <p:nvPr/>
            </p:nvSpPr>
            <p:spPr>
              <a:xfrm>
                <a:off x="4345444" y="2542859"/>
                <a:ext cx="1810550" cy="1811205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+mj-ea"/>
                  <a:ea typeface="+mj-ea"/>
                </a:endParaRPr>
              </a:p>
            </p:txBody>
          </p:sp>
        </p:grpSp>
        <p:sp>
          <p:nvSpPr>
            <p:cNvPr id="48" name="TextBox 118"/>
            <p:cNvSpPr txBox="1"/>
            <p:nvPr/>
          </p:nvSpPr>
          <p:spPr>
            <a:xfrm>
              <a:off x="6211832" y="4241339"/>
              <a:ext cx="850205" cy="302729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pPr algn="ctr"/>
              <a:endParaRPr lang="zh-CN" altLang="en-US" sz="1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382193" y="3419228"/>
            <a:ext cx="729358" cy="680781"/>
            <a:chOff x="7486713" y="3942381"/>
            <a:chExt cx="1091061" cy="1018926"/>
          </a:xfrm>
          <a:solidFill>
            <a:srgbClr val="202A36"/>
          </a:solidFill>
        </p:grpSpPr>
        <p:grpSp>
          <p:nvGrpSpPr>
            <p:cNvPr id="79" name="组合 78"/>
            <p:cNvGrpSpPr/>
            <p:nvPr/>
          </p:nvGrpSpPr>
          <p:grpSpPr>
            <a:xfrm>
              <a:off x="7486713" y="3942381"/>
              <a:ext cx="1018558" cy="1018926"/>
              <a:chOff x="4345444" y="2542859"/>
              <a:chExt cx="1810550" cy="1811205"/>
            </a:xfrm>
            <a:grpFill/>
          </p:grpSpPr>
          <p:sp>
            <p:nvSpPr>
              <p:cNvPr id="83" name="同心圆 82"/>
              <p:cNvSpPr/>
              <p:nvPr/>
            </p:nvSpPr>
            <p:spPr>
              <a:xfrm>
                <a:off x="4345444" y="2542859"/>
                <a:ext cx="1810550" cy="1811205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+mj-ea"/>
                  <a:ea typeface="+mj-ea"/>
                </a:endParaRPr>
              </a:p>
            </p:txBody>
          </p:sp>
        </p:grpSp>
        <p:sp>
          <p:nvSpPr>
            <p:cNvPr id="80" name="TextBox 125"/>
            <p:cNvSpPr txBox="1"/>
            <p:nvPr/>
          </p:nvSpPr>
          <p:spPr>
            <a:xfrm>
              <a:off x="7586696" y="4079735"/>
              <a:ext cx="991078" cy="485241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endParaRPr lang="zh-CN" altLang="en-US" sz="1200" dirty="0">
                <a:solidFill>
                  <a:schemeClr val="bg1"/>
                </a:solidFill>
                <a:latin typeface="+mj-ea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8270230" y="3306315"/>
            <a:ext cx="906755" cy="906611"/>
            <a:chOff x="8854229" y="3773382"/>
            <a:chExt cx="1356434" cy="1356924"/>
          </a:xfrm>
          <a:solidFill>
            <a:srgbClr val="202A36"/>
          </a:solidFill>
        </p:grpSpPr>
        <p:grpSp>
          <p:nvGrpSpPr>
            <p:cNvPr id="86" name="组合 85"/>
            <p:cNvGrpSpPr/>
            <p:nvPr/>
          </p:nvGrpSpPr>
          <p:grpSpPr>
            <a:xfrm>
              <a:off x="8854229" y="3773382"/>
              <a:ext cx="1356434" cy="1356924"/>
              <a:chOff x="4345444" y="2542859"/>
              <a:chExt cx="1810550" cy="1811205"/>
            </a:xfrm>
            <a:grpFill/>
          </p:grpSpPr>
          <p:sp>
            <p:nvSpPr>
              <p:cNvPr id="90" name="同心圆 89"/>
              <p:cNvSpPr/>
              <p:nvPr/>
            </p:nvSpPr>
            <p:spPr>
              <a:xfrm>
                <a:off x="4345444" y="2542859"/>
                <a:ext cx="1810550" cy="1811205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+mj-ea"/>
                  <a:ea typeface="+mj-ea"/>
                </a:endParaRPr>
              </a:p>
            </p:txBody>
          </p:sp>
        </p:grpSp>
        <p:sp>
          <p:nvSpPr>
            <p:cNvPr id="87" name="TextBox 132"/>
            <p:cNvSpPr txBox="1"/>
            <p:nvPr/>
          </p:nvSpPr>
          <p:spPr>
            <a:xfrm>
              <a:off x="9113098" y="4074480"/>
              <a:ext cx="1015119" cy="485240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endParaRPr lang="zh-CN" altLang="en-US" sz="1200" dirty="0">
                <a:solidFill>
                  <a:schemeClr val="bg1"/>
                </a:solidFill>
                <a:latin typeface="+mj-ea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9410259" y="3143100"/>
            <a:ext cx="1233232" cy="1233035"/>
            <a:chOff x="10559621" y="3529102"/>
            <a:chExt cx="1844818" cy="1845484"/>
          </a:xfrm>
          <a:solidFill>
            <a:srgbClr val="202A36"/>
          </a:solidFill>
        </p:grpSpPr>
        <p:grpSp>
          <p:nvGrpSpPr>
            <p:cNvPr id="93" name="组合 92"/>
            <p:cNvGrpSpPr/>
            <p:nvPr/>
          </p:nvGrpSpPr>
          <p:grpSpPr>
            <a:xfrm>
              <a:off x="10559621" y="3529102"/>
              <a:ext cx="1844818" cy="1845484"/>
              <a:chOff x="4345444" y="2542859"/>
              <a:chExt cx="1810550" cy="1811205"/>
            </a:xfrm>
            <a:grpFill/>
          </p:grpSpPr>
          <p:sp>
            <p:nvSpPr>
              <p:cNvPr id="97" name="同心圆 96"/>
              <p:cNvSpPr/>
              <p:nvPr/>
            </p:nvSpPr>
            <p:spPr>
              <a:xfrm>
                <a:off x="4345444" y="2542859"/>
                <a:ext cx="1810550" cy="1811205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+mj-ea"/>
                  <a:ea typeface="+mj-ea"/>
                </a:endParaRPr>
              </a:p>
            </p:txBody>
          </p:sp>
        </p:grpSp>
        <p:sp>
          <p:nvSpPr>
            <p:cNvPr id="94" name="TextBox 139"/>
            <p:cNvSpPr txBox="1"/>
            <p:nvPr/>
          </p:nvSpPr>
          <p:spPr>
            <a:xfrm>
              <a:off x="10991172" y="4028418"/>
              <a:ext cx="1097152" cy="531306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5957204" y="1791603"/>
            <a:ext cx="1483758" cy="1335087"/>
            <a:chOff x="873900" y="1541325"/>
            <a:chExt cx="1166203" cy="1034393"/>
          </a:xfrm>
        </p:grpSpPr>
        <p:sp>
          <p:nvSpPr>
            <p:cNvPr id="105" name="TextBox 155"/>
            <p:cNvSpPr txBox="1"/>
            <p:nvPr/>
          </p:nvSpPr>
          <p:spPr>
            <a:xfrm>
              <a:off x="873900" y="1767302"/>
              <a:ext cx="1166203" cy="629521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 smtClean="0">
                  <a:solidFill>
                    <a:srgbClr val="202A36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First discount investment: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 smtClean="0">
                  <a:solidFill>
                    <a:srgbClr val="202A36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Total of $47,500</a:t>
              </a:r>
              <a:endParaRPr lang="zh-CN" altLang="en-US" sz="1200" dirty="0">
                <a:solidFill>
                  <a:srgbClr val="202A36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947384" y="1541325"/>
              <a:ext cx="1008112" cy="1034393"/>
              <a:chOff x="947384" y="1541325"/>
              <a:chExt cx="1008112" cy="1034393"/>
            </a:xfrm>
          </p:grpSpPr>
          <p:cxnSp>
            <p:nvCxnSpPr>
              <p:cNvPr id="107" name="直接连接符 106"/>
              <p:cNvCxnSpPr/>
              <p:nvPr/>
            </p:nvCxnSpPr>
            <p:spPr>
              <a:xfrm flipV="1">
                <a:off x="1457001" y="2359694"/>
                <a:ext cx="0" cy="216024"/>
              </a:xfrm>
              <a:prstGeom prst="line">
                <a:avLst/>
              </a:prstGeom>
              <a:ln>
                <a:solidFill>
                  <a:srgbClr val="202A36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58"/>
              <p:cNvSpPr txBox="1"/>
              <p:nvPr/>
            </p:nvSpPr>
            <p:spPr>
              <a:xfrm>
                <a:off x="947384" y="1541325"/>
                <a:ext cx="1008112" cy="190766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rgbClr val="202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Nov. </a:t>
                </a:r>
                <a:endParaRPr lang="zh-CN" altLang="en-US" sz="1600" b="1" dirty="0">
                  <a:solidFill>
                    <a:srgbClr val="202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9" name="组合 108"/>
          <p:cNvGrpSpPr/>
          <p:nvPr/>
        </p:nvGrpSpPr>
        <p:grpSpPr>
          <a:xfrm>
            <a:off x="7948283" y="1748022"/>
            <a:ext cx="1550647" cy="1490824"/>
            <a:chOff x="873900" y="1482286"/>
            <a:chExt cx="1166203" cy="1189985"/>
          </a:xfrm>
        </p:grpSpPr>
        <p:sp>
          <p:nvSpPr>
            <p:cNvPr id="110" name="TextBox 160"/>
            <p:cNvSpPr txBox="1"/>
            <p:nvPr/>
          </p:nvSpPr>
          <p:spPr>
            <a:xfrm>
              <a:off x="873900" y="1767302"/>
              <a:ext cx="1166203" cy="840181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 smtClean="0">
                  <a:solidFill>
                    <a:srgbClr val="202A36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Invested $55,000 and begin to search new programs</a:t>
              </a:r>
              <a:endParaRPr lang="zh-CN" altLang="en-US" sz="1200" dirty="0">
                <a:solidFill>
                  <a:srgbClr val="202A36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grpSp>
          <p:nvGrpSpPr>
            <p:cNvPr id="111" name="组合 110"/>
            <p:cNvGrpSpPr/>
            <p:nvPr/>
          </p:nvGrpSpPr>
          <p:grpSpPr>
            <a:xfrm>
              <a:off x="991312" y="1482286"/>
              <a:ext cx="1048791" cy="1189985"/>
              <a:chOff x="991312" y="1482286"/>
              <a:chExt cx="1048791" cy="1189985"/>
            </a:xfrm>
          </p:grpSpPr>
          <p:cxnSp>
            <p:nvCxnSpPr>
              <p:cNvPr id="112" name="直接连接符 111"/>
              <p:cNvCxnSpPr/>
              <p:nvPr/>
            </p:nvCxnSpPr>
            <p:spPr>
              <a:xfrm flipV="1">
                <a:off x="1461848" y="2564260"/>
                <a:ext cx="0" cy="108011"/>
              </a:xfrm>
              <a:prstGeom prst="line">
                <a:avLst/>
              </a:prstGeom>
              <a:ln>
                <a:solidFill>
                  <a:srgbClr val="202A36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63"/>
              <p:cNvSpPr txBox="1"/>
              <p:nvPr/>
            </p:nvSpPr>
            <p:spPr>
              <a:xfrm>
                <a:off x="991312" y="1482286"/>
                <a:ext cx="1048791" cy="196535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rgbClr val="202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During Dec.</a:t>
                </a:r>
                <a:endParaRPr lang="zh-CN" altLang="en-US" sz="1600" b="1" dirty="0">
                  <a:solidFill>
                    <a:srgbClr val="202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4" name="组合 113"/>
          <p:cNvGrpSpPr/>
          <p:nvPr/>
        </p:nvGrpSpPr>
        <p:grpSpPr>
          <a:xfrm>
            <a:off x="4335452" y="4292534"/>
            <a:ext cx="1624546" cy="1491773"/>
            <a:chOff x="873900" y="1340833"/>
            <a:chExt cx="1166203" cy="1375284"/>
          </a:xfrm>
        </p:grpSpPr>
        <p:sp>
          <p:nvSpPr>
            <p:cNvPr id="115" name="TextBox 170"/>
            <p:cNvSpPr txBox="1"/>
            <p:nvPr/>
          </p:nvSpPr>
          <p:spPr>
            <a:xfrm>
              <a:off x="873900" y="1767301"/>
              <a:ext cx="1166203" cy="948816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 smtClean="0">
                  <a:solidFill>
                    <a:srgbClr val="202A36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Purchased another 15 </a:t>
              </a:r>
              <a:r>
                <a:rPr lang="en-US" altLang="zh-CN" sz="1200" dirty="0" err="1" smtClean="0">
                  <a:solidFill>
                    <a:srgbClr val="202A36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firms’single</a:t>
              </a:r>
              <a:r>
                <a:rPr lang="en-US" altLang="zh-CN" sz="1200" dirty="0" smtClean="0">
                  <a:solidFill>
                    <a:srgbClr val="202A36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 share, 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 smtClean="0">
                  <a:solidFill>
                    <a:srgbClr val="202A36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total of $300</a:t>
              </a:r>
              <a:endParaRPr lang="zh-CN" altLang="en-US" sz="1200" dirty="0">
                <a:solidFill>
                  <a:srgbClr val="202A36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grpSp>
          <p:nvGrpSpPr>
            <p:cNvPr id="116" name="组合 115"/>
            <p:cNvGrpSpPr/>
            <p:nvPr/>
          </p:nvGrpSpPr>
          <p:grpSpPr>
            <a:xfrm>
              <a:off x="947384" y="1340833"/>
              <a:ext cx="1008112" cy="427486"/>
              <a:chOff x="947384" y="1340833"/>
              <a:chExt cx="1008112" cy="427486"/>
            </a:xfrm>
          </p:grpSpPr>
          <p:cxnSp>
            <p:nvCxnSpPr>
              <p:cNvPr id="117" name="直接连接符 116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rgbClr val="202A36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TextBox 173"/>
              <p:cNvSpPr txBox="1"/>
              <p:nvPr/>
            </p:nvSpPr>
            <p:spPr>
              <a:xfrm>
                <a:off x="947384" y="1541325"/>
                <a:ext cx="1008112" cy="226994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rgbClr val="202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Early Oct</a:t>
                </a:r>
                <a:endParaRPr lang="zh-CN" altLang="en-US" sz="1600" b="1" dirty="0">
                  <a:solidFill>
                    <a:srgbClr val="202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9" name="组合 118"/>
          <p:cNvGrpSpPr/>
          <p:nvPr/>
        </p:nvGrpSpPr>
        <p:grpSpPr>
          <a:xfrm>
            <a:off x="6853125" y="4287859"/>
            <a:ext cx="1624546" cy="1557087"/>
            <a:chOff x="873900" y="1280618"/>
            <a:chExt cx="1166203" cy="1435499"/>
          </a:xfrm>
        </p:grpSpPr>
        <p:sp>
          <p:nvSpPr>
            <p:cNvPr id="120" name="TextBox 175"/>
            <p:cNvSpPr txBox="1"/>
            <p:nvPr/>
          </p:nvSpPr>
          <p:spPr>
            <a:xfrm>
              <a:off x="873900" y="1767301"/>
              <a:ext cx="1166203" cy="948816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 smtClean="0">
                  <a:solidFill>
                    <a:srgbClr val="202A36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Received first certificate for shares, find broker to </a:t>
              </a:r>
              <a:r>
                <a:rPr lang="en-US" altLang="zh-CN" sz="1200" smtClean="0">
                  <a:solidFill>
                    <a:srgbClr val="202A36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sell promptly</a:t>
              </a:r>
              <a:endParaRPr lang="zh-CN" altLang="en-US" sz="1200" dirty="0">
                <a:solidFill>
                  <a:srgbClr val="202A36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grpSp>
          <p:nvGrpSpPr>
            <p:cNvPr id="121" name="组合 120"/>
            <p:cNvGrpSpPr/>
            <p:nvPr/>
          </p:nvGrpSpPr>
          <p:grpSpPr>
            <a:xfrm>
              <a:off x="947384" y="1280618"/>
              <a:ext cx="1008112" cy="487701"/>
              <a:chOff x="947384" y="1280618"/>
              <a:chExt cx="1008112" cy="487701"/>
            </a:xfrm>
          </p:grpSpPr>
          <p:cxnSp>
            <p:nvCxnSpPr>
              <p:cNvPr id="122" name="直接连接符 121"/>
              <p:cNvCxnSpPr/>
              <p:nvPr/>
            </p:nvCxnSpPr>
            <p:spPr>
              <a:xfrm>
                <a:off x="1481601" y="1280618"/>
                <a:ext cx="0" cy="200492"/>
              </a:xfrm>
              <a:prstGeom prst="line">
                <a:avLst/>
              </a:prstGeom>
              <a:ln>
                <a:solidFill>
                  <a:srgbClr val="202A36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TextBox 178"/>
              <p:cNvSpPr txBox="1"/>
              <p:nvPr/>
            </p:nvSpPr>
            <p:spPr>
              <a:xfrm>
                <a:off x="947384" y="1541325"/>
                <a:ext cx="1008112" cy="226994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rgbClr val="202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Early Dec. </a:t>
                </a:r>
                <a:endParaRPr lang="zh-CN" altLang="en-US" sz="1600" b="1" dirty="0">
                  <a:solidFill>
                    <a:srgbClr val="202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4" name="组合 123"/>
          <p:cNvGrpSpPr/>
          <p:nvPr/>
        </p:nvGrpSpPr>
        <p:grpSpPr>
          <a:xfrm>
            <a:off x="9199175" y="4353175"/>
            <a:ext cx="1762341" cy="1011642"/>
            <a:chOff x="873900" y="1340833"/>
            <a:chExt cx="1265121" cy="932645"/>
          </a:xfrm>
        </p:grpSpPr>
        <p:sp>
          <p:nvSpPr>
            <p:cNvPr id="125" name="TextBox 175"/>
            <p:cNvSpPr txBox="1"/>
            <p:nvPr/>
          </p:nvSpPr>
          <p:spPr>
            <a:xfrm>
              <a:off x="873900" y="1767301"/>
              <a:ext cx="1166203" cy="506177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 smtClean="0">
                  <a:solidFill>
                    <a:srgbClr val="202A36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Begin </a:t>
              </a:r>
              <a:r>
                <a:rPr lang="en-US" altLang="zh-CN" sz="1200" smtClean="0">
                  <a:solidFill>
                    <a:srgbClr val="202A36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to invest in batch</a:t>
              </a:r>
              <a:endParaRPr lang="zh-CN" altLang="en-US" sz="1200" dirty="0">
                <a:solidFill>
                  <a:srgbClr val="202A36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grpSp>
          <p:nvGrpSpPr>
            <p:cNvPr id="126" name="组合 125"/>
            <p:cNvGrpSpPr/>
            <p:nvPr/>
          </p:nvGrpSpPr>
          <p:grpSpPr>
            <a:xfrm>
              <a:off x="1130909" y="1340833"/>
              <a:ext cx="1008112" cy="427486"/>
              <a:chOff x="1130909" y="1340833"/>
              <a:chExt cx="1008112" cy="427486"/>
            </a:xfrm>
          </p:grpSpPr>
          <p:cxnSp>
            <p:nvCxnSpPr>
              <p:cNvPr id="127" name="直接连接符 126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rgbClr val="202A36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78"/>
              <p:cNvSpPr txBox="1"/>
              <p:nvPr/>
            </p:nvSpPr>
            <p:spPr>
              <a:xfrm>
                <a:off x="1130909" y="1541325"/>
                <a:ext cx="1008112" cy="226994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rgbClr val="202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Jan. 1985</a:t>
                </a:r>
                <a:endParaRPr lang="zh-CN" altLang="en-US" sz="1600" b="1" dirty="0">
                  <a:solidFill>
                    <a:srgbClr val="202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351315" y="3683727"/>
            <a:ext cx="8989380" cy="118306"/>
            <a:chOff x="2351315" y="3683727"/>
            <a:chExt cx="8989380" cy="118306"/>
          </a:xfrm>
          <a:solidFill>
            <a:srgbClr val="202A36"/>
          </a:solidFill>
        </p:grpSpPr>
        <p:sp>
          <p:nvSpPr>
            <p:cNvPr id="31" name="矩形 30"/>
            <p:cNvSpPr/>
            <p:nvPr/>
          </p:nvSpPr>
          <p:spPr>
            <a:xfrm>
              <a:off x="2351315" y="3683727"/>
              <a:ext cx="901414" cy="1183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343" tIns="46172" rIns="92343" bIns="46172"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4280760" y="3683727"/>
              <a:ext cx="425830" cy="1183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343" tIns="46172" rIns="92343" bIns="46172"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>
              <a:off x="5707536" y="3683727"/>
              <a:ext cx="425830" cy="1183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343" tIns="46172" rIns="92343" bIns="46172"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7196931" y="3683727"/>
              <a:ext cx="153605" cy="1183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343" tIns="46172" rIns="92343" bIns="46172"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32" name="矩形 131"/>
            <p:cNvSpPr/>
            <p:nvPr/>
          </p:nvSpPr>
          <p:spPr>
            <a:xfrm>
              <a:off x="8073705" y="3683727"/>
              <a:ext cx="153605" cy="1183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343" tIns="46172" rIns="92343" bIns="46172"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33" name="矩形 132"/>
            <p:cNvSpPr/>
            <p:nvPr/>
          </p:nvSpPr>
          <p:spPr>
            <a:xfrm>
              <a:off x="9223213" y="3683727"/>
              <a:ext cx="153605" cy="1183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343" tIns="46172" rIns="92343" bIns="46172"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34" name="矩形 133"/>
            <p:cNvSpPr/>
            <p:nvPr/>
          </p:nvSpPr>
          <p:spPr>
            <a:xfrm>
              <a:off x="10670116" y="3683727"/>
              <a:ext cx="670579" cy="1183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343" tIns="46172" rIns="92343" bIns="46172"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2802022" y="1517324"/>
            <a:ext cx="1575314" cy="1772868"/>
            <a:chOff x="865556" y="1541325"/>
            <a:chExt cx="1166203" cy="898673"/>
          </a:xfrm>
        </p:grpSpPr>
        <p:sp>
          <p:nvSpPr>
            <p:cNvPr id="136" name="TextBox 150"/>
            <p:cNvSpPr txBox="1"/>
            <p:nvPr/>
          </p:nvSpPr>
          <p:spPr>
            <a:xfrm>
              <a:off x="865556" y="1699716"/>
              <a:ext cx="1166203" cy="645662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rgbClr val="202A36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Purchased single share in each of the ten </a:t>
              </a:r>
              <a:r>
                <a:rPr lang="en-US" altLang="zh-CN" sz="1200" dirty="0" smtClean="0">
                  <a:solidFill>
                    <a:srgbClr val="202A36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companies: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 smtClean="0">
                  <a:solidFill>
                    <a:srgbClr val="202A36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&lt;$400, with $33.06 commissions</a:t>
              </a:r>
              <a:endParaRPr lang="zh-CN" altLang="en-US" sz="1200" dirty="0">
                <a:solidFill>
                  <a:srgbClr val="202A36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grpSp>
          <p:nvGrpSpPr>
            <p:cNvPr id="137" name="组合 136"/>
            <p:cNvGrpSpPr/>
            <p:nvPr/>
          </p:nvGrpSpPr>
          <p:grpSpPr>
            <a:xfrm>
              <a:off x="947384" y="1541325"/>
              <a:ext cx="1008112" cy="898673"/>
              <a:chOff x="947384" y="1541325"/>
              <a:chExt cx="1008112" cy="898673"/>
            </a:xfrm>
          </p:grpSpPr>
          <p:cxnSp>
            <p:nvCxnSpPr>
              <p:cNvPr id="138" name="直接连接符 137"/>
              <p:cNvCxnSpPr/>
              <p:nvPr/>
            </p:nvCxnSpPr>
            <p:spPr>
              <a:xfrm flipV="1">
                <a:off x="1481601" y="2307130"/>
                <a:ext cx="0" cy="132868"/>
              </a:xfrm>
              <a:prstGeom prst="line">
                <a:avLst/>
              </a:prstGeom>
              <a:ln>
                <a:solidFill>
                  <a:srgbClr val="202A36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TextBox 153"/>
              <p:cNvSpPr txBox="1"/>
              <p:nvPr/>
            </p:nvSpPr>
            <p:spPr>
              <a:xfrm>
                <a:off x="947384" y="1541325"/>
                <a:ext cx="1008112" cy="207706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rgbClr val="202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Sep.</a:t>
                </a:r>
                <a:r>
                  <a:rPr lang="en-US" altLang="zh-CN" sz="1600" b="1" dirty="0">
                    <a:solidFill>
                      <a:srgbClr val="202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600" b="1" dirty="0" smtClean="0">
                    <a:solidFill>
                      <a:srgbClr val="202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1984</a:t>
                </a:r>
                <a:endParaRPr lang="zh-CN" altLang="en-US" sz="1600" b="1" dirty="0">
                  <a:solidFill>
                    <a:srgbClr val="202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40" name="Freeform 7"/>
          <p:cNvSpPr>
            <a:spLocks noEditPoints="1"/>
          </p:cNvSpPr>
          <p:nvPr/>
        </p:nvSpPr>
        <p:spPr bwMode="auto">
          <a:xfrm>
            <a:off x="8557518" y="3475580"/>
            <a:ext cx="365061" cy="491905"/>
          </a:xfrm>
          <a:custGeom>
            <a:avLst/>
            <a:gdLst>
              <a:gd name="T0" fmla="*/ 107 w 243"/>
              <a:gd name="T1" fmla="*/ 147 h 327"/>
              <a:gd name="T2" fmla="*/ 152 w 243"/>
              <a:gd name="T3" fmla="*/ 6 h 327"/>
              <a:gd name="T4" fmla="*/ 84 w 243"/>
              <a:gd name="T5" fmla="*/ 300 h 327"/>
              <a:gd name="T6" fmla="*/ 120 w 243"/>
              <a:gd name="T7" fmla="*/ 154 h 327"/>
              <a:gd name="T8" fmla="*/ 187 w 243"/>
              <a:gd name="T9" fmla="*/ 170 h 327"/>
              <a:gd name="T10" fmla="*/ 107 w 243"/>
              <a:gd name="T11" fmla="*/ 206 h 327"/>
              <a:gd name="T12" fmla="*/ 134 w 243"/>
              <a:gd name="T13" fmla="*/ 186 h 327"/>
              <a:gd name="T14" fmla="*/ 161 w 243"/>
              <a:gd name="T15" fmla="*/ 186 h 327"/>
              <a:gd name="T16" fmla="*/ 156 w 243"/>
              <a:gd name="T17" fmla="*/ 106 h 327"/>
              <a:gd name="T18" fmla="*/ 125 w 243"/>
              <a:gd name="T19" fmla="*/ 110 h 327"/>
              <a:gd name="T20" fmla="*/ 132 w 243"/>
              <a:gd name="T21" fmla="*/ 108 h 327"/>
              <a:gd name="T22" fmla="*/ 93 w 243"/>
              <a:gd name="T23" fmla="*/ 129 h 327"/>
              <a:gd name="T24" fmla="*/ 105 w 243"/>
              <a:gd name="T25" fmla="*/ 126 h 327"/>
              <a:gd name="T26" fmla="*/ 95 w 243"/>
              <a:gd name="T27" fmla="*/ 127 h 327"/>
              <a:gd name="T28" fmla="*/ 110 w 243"/>
              <a:gd name="T29" fmla="*/ 112 h 327"/>
              <a:gd name="T30" fmla="*/ 117 w 243"/>
              <a:gd name="T31" fmla="*/ 120 h 327"/>
              <a:gd name="T32" fmla="*/ 129 w 243"/>
              <a:gd name="T33" fmla="*/ 116 h 327"/>
              <a:gd name="T34" fmla="*/ 136 w 243"/>
              <a:gd name="T35" fmla="*/ 123 h 327"/>
              <a:gd name="T36" fmla="*/ 140 w 243"/>
              <a:gd name="T37" fmla="*/ 115 h 327"/>
              <a:gd name="T38" fmla="*/ 158 w 243"/>
              <a:gd name="T39" fmla="*/ 110 h 327"/>
              <a:gd name="T40" fmla="*/ 167 w 243"/>
              <a:gd name="T41" fmla="*/ 163 h 327"/>
              <a:gd name="T42" fmla="*/ 158 w 243"/>
              <a:gd name="T43" fmla="*/ 178 h 327"/>
              <a:gd name="T44" fmla="*/ 150 w 243"/>
              <a:gd name="T45" fmla="*/ 188 h 327"/>
              <a:gd name="T46" fmla="*/ 148 w 243"/>
              <a:gd name="T47" fmla="*/ 201 h 327"/>
              <a:gd name="T48" fmla="*/ 143 w 243"/>
              <a:gd name="T49" fmla="*/ 175 h 327"/>
              <a:gd name="T50" fmla="*/ 130 w 243"/>
              <a:gd name="T51" fmla="*/ 174 h 327"/>
              <a:gd name="T52" fmla="*/ 117 w 243"/>
              <a:gd name="T53" fmla="*/ 168 h 327"/>
              <a:gd name="T54" fmla="*/ 107 w 243"/>
              <a:gd name="T55" fmla="*/ 166 h 327"/>
              <a:gd name="T56" fmla="*/ 112 w 243"/>
              <a:gd name="T57" fmla="*/ 187 h 327"/>
              <a:gd name="T58" fmla="*/ 99 w 243"/>
              <a:gd name="T59" fmla="*/ 212 h 327"/>
              <a:gd name="T60" fmla="*/ 88 w 243"/>
              <a:gd name="T61" fmla="*/ 192 h 327"/>
              <a:gd name="T62" fmla="*/ 72 w 243"/>
              <a:gd name="T63" fmla="*/ 172 h 327"/>
              <a:gd name="T64" fmla="*/ 83 w 243"/>
              <a:gd name="T65" fmla="*/ 152 h 327"/>
              <a:gd name="T66" fmla="*/ 106 w 243"/>
              <a:gd name="T67" fmla="*/ 160 h 327"/>
              <a:gd name="T68" fmla="*/ 98 w 243"/>
              <a:gd name="T69" fmla="*/ 150 h 327"/>
              <a:gd name="T70" fmla="*/ 90 w 243"/>
              <a:gd name="T71" fmla="*/ 145 h 327"/>
              <a:gd name="T72" fmla="*/ 85 w 243"/>
              <a:gd name="T73" fmla="*/ 141 h 327"/>
              <a:gd name="T74" fmla="*/ 82 w 243"/>
              <a:gd name="T75" fmla="*/ 112 h 327"/>
              <a:gd name="T76" fmla="*/ 83 w 243"/>
              <a:gd name="T77" fmla="*/ 135 h 327"/>
              <a:gd name="T78" fmla="*/ 86 w 243"/>
              <a:gd name="T79" fmla="*/ 125 h 327"/>
              <a:gd name="T80" fmla="*/ 80 w 243"/>
              <a:gd name="T81" fmla="*/ 83 h 327"/>
              <a:gd name="T82" fmla="*/ 80 w 243"/>
              <a:gd name="T83" fmla="*/ 98 h 327"/>
              <a:gd name="T84" fmla="*/ 70 w 243"/>
              <a:gd name="T85" fmla="*/ 108 h 327"/>
              <a:gd name="T86" fmla="*/ 55 w 243"/>
              <a:gd name="T87" fmla="*/ 105 h 327"/>
              <a:gd name="T88" fmla="*/ 48 w 243"/>
              <a:gd name="T89" fmla="*/ 130 h 327"/>
              <a:gd name="T90" fmla="*/ 45 w 243"/>
              <a:gd name="T91" fmla="*/ 96 h 327"/>
              <a:gd name="T92" fmla="*/ 45 w 243"/>
              <a:gd name="T93" fmla="*/ 108 h 327"/>
              <a:gd name="T94" fmla="*/ 31 w 243"/>
              <a:gd name="T95" fmla="*/ 114 h 327"/>
              <a:gd name="T96" fmla="*/ 44 w 243"/>
              <a:gd name="T97" fmla="*/ 115 h 327"/>
              <a:gd name="T98" fmla="*/ 43 w 243"/>
              <a:gd name="T99" fmla="*/ 126 h 327"/>
              <a:gd name="T100" fmla="*/ 31 w 243"/>
              <a:gd name="T101" fmla="*/ 142 h 327"/>
              <a:gd name="T102" fmla="*/ 47 w 243"/>
              <a:gd name="T103" fmla="*/ 132 h 327"/>
              <a:gd name="T104" fmla="*/ 31 w 243"/>
              <a:gd name="T105" fmla="*/ 155 h 327"/>
              <a:gd name="T106" fmla="*/ 30 w 243"/>
              <a:gd name="T107" fmla="*/ 164 h 327"/>
              <a:gd name="T108" fmla="*/ 43 w 243"/>
              <a:gd name="T109" fmla="*/ 169 h 327"/>
              <a:gd name="T110" fmla="*/ 54 w 243"/>
              <a:gd name="T111" fmla="*/ 190 h 327"/>
              <a:gd name="T112" fmla="*/ 27 w 243"/>
              <a:gd name="T113" fmla="*/ 171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3" h="327">
                <a:moveTo>
                  <a:pt x="105" y="149"/>
                </a:moveTo>
                <a:cubicBezTo>
                  <a:pt x="106" y="149"/>
                  <a:pt x="109" y="149"/>
                  <a:pt x="109" y="150"/>
                </a:cubicBezTo>
                <a:cubicBezTo>
                  <a:pt x="110" y="150"/>
                  <a:pt x="110" y="151"/>
                  <a:pt x="110" y="151"/>
                </a:cubicBezTo>
                <a:cubicBezTo>
                  <a:pt x="111" y="151"/>
                  <a:pt x="112" y="151"/>
                  <a:pt x="112" y="151"/>
                </a:cubicBezTo>
                <a:cubicBezTo>
                  <a:pt x="112" y="150"/>
                  <a:pt x="112" y="151"/>
                  <a:pt x="112" y="150"/>
                </a:cubicBezTo>
                <a:cubicBezTo>
                  <a:pt x="112" y="149"/>
                  <a:pt x="111" y="148"/>
                  <a:pt x="110" y="146"/>
                </a:cubicBezTo>
                <a:cubicBezTo>
                  <a:pt x="111" y="145"/>
                  <a:pt x="111" y="145"/>
                  <a:pt x="111" y="145"/>
                </a:cubicBezTo>
                <a:cubicBezTo>
                  <a:pt x="111" y="145"/>
                  <a:pt x="110" y="145"/>
                  <a:pt x="109" y="145"/>
                </a:cubicBezTo>
                <a:cubicBezTo>
                  <a:pt x="109" y="146"/>
                  <a:pt x="109" y="146"/>
                  <a:pt x="109" y="146"/>
                </a:cubicBezTo>
                <a:cubicBezTo>
                  <a:pt x="108" y="147"/>
                  <a:pt x="108" y="147"/>
                  <a:pt x="107" y="147"/>
                </a:cubicBezTo>
                <a:cubicBezTo>
                  <a:pt x="107" y="146"/>
                  <a:pt x="107" y="146"/>
                  <a:pt x="107" y="145"/>
                </a:cubicBezTo>
                <a:cubicBezTo>
                  <a:pt x="107" y="145"/>
                  <a:pt x="107" y="145"/>
                  <a:pt x="106" y="144"/>
                </a:cubicBezTo>
                <a:cubicBezTo>
                  <a:pt x="105" y="145"/>
                  <a:pt x="105" y="146"/>
                  <a:pt x="104" y="147"/>
                </a:cubicBezTo>
                <a:cubicBezTo>
                  <a:pt x="104" y="147"/>
                  <a:pt x="104" y="147"/>
                  <a:pt x="104" y="148"/>
                </a:cubicBezTo>
                <a:cubicBezTo>
                  <a:pt x="104" y="149"/>
                  <a:pt x="104" y="149"/>
                  <a:pt x="104" y="150"/>
                </a:cubicBezTo>
                <a:cubicBezTo>
                  <a:pt x="104" y="150"/>
                  <a:pt x="105" y="149"/>
                  <a:pt x="105" y="149"/>
                </a:cubicBezTo>
                <a:close/>
                <a:moveTo>
                  <a:pt x="139" y="22"/>
                </a:moveTo>
                <a:cubicBezTo>
                  <a:pt x="140" y="15"/>
                  <a:pt x="140" y="15"/>
                  <a:pt x="140" y="15"/>
                </a:cubicBezTo>
                <a:cubicBezTo>
                  <a:pt x="149" y="17"/>
                  <a:pt x="149" y="17"/>
                  <a:pt x="149" y="17"/>
                </a:cubicBezTo>
                <a:cubicBezTo>
                  <a:pt x="152" y="6"/>
                  <a:pt x="152" y="6"/>
                  <a:pt x="152" y="6"/>
                </a:cubicBezTo>
                <a:cubicBezTo>
                  <a:pt x="120" y="0"/>
                  <a:pt x="120" y="0"/>
                  <a:pt x="120" y="0"/>
                </a:cubicBezTo>
                <a:cubicBezTo>
                  <a:pt x="118" y="11"/>
                  <a:pt x="118" y="11"/>
                  <a:pt x="118" y="11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19" y="44"/>
                  <a:pt x="119" y="44"/>
                  <a:pt x="119" y="44"/>
                </a:cubicBezTo>
                <a:cubicBezTo>
                  <a:pt x="178" y="57"/>
                  <a:pt x="215" y="114"/>
                  <a:pt x="203" y="173"/>
                </a:cubicBezTo>
                <a:cubicBezTo>
                  <a:pt x="191" y="232"/>
                  <a:pt x="133" y="270"/>
                  <a:pt x="74" y="257"/>
                </a:cubicBezTo>
                <a:cubicBezTo>
                  <a:pt x="68" y="283"/>
                  <a:pt x="68" y="283"/>
                  <a:pt x="68" y="283"/>
                </a:cubicBezTo>
                <a:cubicBezTo>
                  <a:pt x="74" y="284"/>
                  <a:pt x="79" y="285"/>
                  <a:pt x="84" y="286"/>
                </a:cubicBezTo>
                <a:cubicBezTo>
                  <a:pt x="84" y="300"/>
                  <a:pt x="84" y="300"/>
                  <a:pt x="84" y="300"/>
                </a:cubicBezTo>
                <a:cubicBezTo>
                  <a:pt x="10" y="300"/>
                  <a:pt x="10" y="300"/>
                  <a:pt x="10" y="300"/>
                </a:cubicBezTo>
                <a:cubicBezTo>
                  <a:pt x="10" y="327"/>
                  <a:pt x="10" y="327"/>
                  <a:pt x="10" y="327"/>
                </a:cubicBezTo>
                <a:cubicBezTo>
                  <a:pt x="174" y="327"/>
                  <a:pt x="174" y="327"/>
                  <a:pt x="174" y="327"/>
                </a:cubicBezTo>
                <a:cubicBezTo>
                  <a:pt x="174" y="300"/>
                  <a:pt x="174" y="300"/>
                  <a:pt x="174" y="300"/>
                </a:cubicBezTo>
                <a:cubicBezTo>
                  <a:pt x="101" y="300"/>
                  <a:pt x="101" y="300"/>
                  <a:pt x="101" y="300"/>
                </a:cubicBezTo>
                <a:cubicBezTo>
                  <a:pt x="101" y="286"/>
                  <a:pt x="101" y="286"/>
                  <a:pt x="101" y="286"/>
                </a:cubicBezTo>
                <a:cubicBezTo>
                  <a:pt x="162" y="284"/>
                  <a:pt x="216" y="241"/>
                  <a:pt x="229" y="179"/>
                </a:cubicBezTo>
                <a:cubicBezTo>
                  <a:pt x="243" y="111"/>
                  <a:pt x="204" y="43"/>
                  <a:pt x="139" y="22"/>
                </a:cubicBezTo>
                <a:close/>
                <a:moveTo>
                  <a:pt x="117" y="154"/>
                </a:moveTo>
                <a:cubicBezTo>
                  <a:pt x="120" y="154"/>
                  <a:pt x="120" y="154"/>
                  <a:pt x="120" y="154"/>
                </a:cubicBezTo>
                <a:cubicBezTo>
                  <a:pt x="120" y="154"/>
                  <a:pt x="120" y="154"/>
                  <a:pt x="120" y="154"/>
                </a:cubicBezTo>
                <a:cubicBezTo>
                  <a:pt x="120" y="154"/>
                  <a:pt x="120" y="153"/>
                  <a:pt x="120" y="153"/>
                </a:cubicBezTo>
                <a:cubicBezTo>
                  <a:pt x="120" y="151"/>
                  <a:pt x="119" y="150"/>
                  <a:pt x="119" y="149"/>
                </a:cubicBezTo>
                <a:cubicBezTo>
                  <a:pt x="119" y="148"/>
                  <a:pt x="121" y="148"/>
                  <a:pt x="121" y="147"/>
                </a:cubicBezTo>
                <a:cubicBezTo>
                  <a:pt x="120" y="146"/>
                  <a:pt x="118" y="147"/>
                  <a:pt x="117" y="148"/>
                </a:cubicBezTo>
                <a:cubicBezTo>
                  <a:pt x="116" y="150"/>
                  <a:pt x="118" y="151"/>
                  <a:pt x="118" y="153"/>
                </a:cubicBezTo>
                <a:cubicBezTo>
                  <a:pt x="118" y="153"/>
                  <a:pt x="117" y="153"/>
                  <a:pt x="117" y="154"/>
                </a:cubicBezTo>
                <a:close/>
                <a:moveTo>
                  <a:pt x="77" y="242"/>
                </a:moveTo>
                <a:cubicBezTo>
                  <a:pt x="84" y="243"/>
                  <a:pt x="90" y="244"/>
                  <a:pt x="96" y="244"/>
                </a:cubicBezTo>
                <a:cubicBezTo>
                  <a:pt x="140" y="244"/>
                  <a:pt x="179" y="213"/>
                  <a:pt x="187" y="170"/>
                </a:cubicBezTo>
                <a:cubicBezTo>
                  <a:pt x="198" y="119"/>
                  <a:pt x="166" y="70"/>
                  <a:pt x="115" y="60"/>
                </a:cubicBezTo>
                <a:cubicBezTo>
                  <a:pt x="109" y="58"/>
                  <a:pt x="103" y="58"/>
                  <a:pt x="96" y="58"/>
                </a:cubicBezTo>
                <a:cubicBezTo>
                  <a:pt x="53" y="58"/>
                  <a:pt x="14" y="89"/>
                  <a:pt x="5" y="132"/>
                </a:cubicBezTo>
                <a:cubicBezTo>
                  <a:pt x="0" y="156"/>
                  <a:pt x="5" y="181"/>
                  <a:pt x="19" y="202"/>
                </a:cubicBezTo>
                <a:cubicBezTo>
                  <a:pt x="32" y="222"/>
                  <a:pt x="53" y="237"/>
                  <a:pt x="77" y="242"/>
                </a:cubicBezTo>
                <a:close/>
                <a:moveTo>
                  <a:pt x="111" y="207"/>
                </a:moveTo>
                <a:cubicBezTo>
                  <a:pt x="110" y="209"/>
                  <a:pt x="109" y="210"/>
                  <a:pt x="109" y="212"/>
                </a:cubicBezTo>
                <a:cubicBezTo>
                  <a:pt x="108" y="212"/>
                  <a:pt x="108" y="214"/>
                  <a:pt x="107" y="214"/>
                </a:cubicBezTo>
                <a:cubicBezTo>
                  <a:pt x="106" y="214"/>
                  <a:pt x="106" y="213"/>
                  <a:pt x="106" y="212"/>
                </a:cubicBezTo>
                <a:cubicBezTo>
                  <a:pt x="106" y="210"/>
                  <a:pt x="107" y="208"/>
                  <a:pt x="107" y="206"/>
                </a:cubicBezTo>
                <a:cubicBezTo>
                  <a:pt x="107" y="205"/>
                  <a:pt x="108" y="204"/>
                  <a:pt x="109" y="204"/>
                </a:cubicBezTo>
                <a:cubicBezTo>
                  <a:pt x="109" y="204"/>
                  <a:pt x="109" y="204"/>
                  <a:pt x="109" y="204"/>
                </a:cubicBezTo>
                <a:cubicBezTo>
                  <a:pt x="110" y="204"/>
                  <a:pt x="109" y="204"/>
                  <a:pt x="110" y="203"/>
                </a:cubicBezTo>
                <a:cubicBezTo>
                  <a:pt x="110" y="203"/>
                  <a:pt x="110" y="201"/>
                  <a:pt x="111" y="201"/>
                </a:cubicBezTo>
                <a:cubicBezTo>
                  <a:pt x="112" y="201"/>
                  <a:pt x="112" y="203"/>
                  <a:pt x="112" y="204"/>
                </a:cubicBezTo>
                <a:cubicBezTo>
                  <a:pt x="112" y="204"/>
                  <a:pt x="111" y="206"/>
                  <a:pt x="111" y="207"/>
                </a:cubicBezTo>
                <a:close/>
                <a:moveTo>
                  <a:pt x="135" y="189"/>
                </a:moveTo>
                <a:cubicBezTo>
                  <a:pt x="135" y="190"/>
                  <a:pt x="134" y="189"/>
                  <a:pt x="134" y="189"/>
                </a:cubicBezTo>
                <a:cubicBezTo>
                  <a:pt x="133" y="189"/>
                  <a:pt x="134" y="188"/>
                  <a:pt x="134" y="187"/>
                </a:cubicBezTo>
                <a:cubicBezTo>
                  <a:pt x="134" y="187"/>
                  <a:pt x="134" y="186"/>
                  <a:pt x="134" y="186"/>
                </a:cubicBezTo>
                <a:cubicBezTo>
                  <a:pt x="135" y="187"/>
                  <a:pt x="136" y="187"/>
                  <a:pt x="135" y="189"/>
                </a:cubicBezTo>
                <a:close/>
                <a:moveTo>
                  <a:pt x="152" y="199"/>
                </a:moveTo>
                <a:cubicBezTo>
                  <a:pt x="152" y="198"/>
                  <a:pt x="152" y="196"/>
                  <a:pt x="153" y="196"/>
                </a:cubicBezTo>
                <a:cubicBezTo>
                  <a:pt x="153" y="196"/>
                  <a:pt x="153" y="196"/>
                  <a:pt x="154" y="196"/>
                </a:cubicBezTo>
                <a:cubicBezTo>
                  <a:pt x="154" y="196"/>
                  <a:pt x="155" y="195"/>
                  <a:pt x="156" y="195"/>
                </a:cubicBezTo>
                <a:cubicBezTo>
                  <a:pt x="155" y="196"/>
                  <a:pt x="153" y="197"/>
                  <a:pt x="152" y="199"/>
                </a:cubicBezTo>
                <a:close/>
                <a:moveTo>
                  <a:pt x="154" y="181"/>
                </a:moveTo>
                <a:cubicBezTo>
                  <a:pt x="154" y="180"/>
                  <a:pt x="155" y="180"/>
                  <a:pt x="156" y="180"/>
                </a:cubicBezTo>
                <a:cubicBezTo>
                  <a:pt x="156" y="181"/>
                  <a:pt x="155" y="182"/>
                  <a:pt x="154" y="181"/>
                </a:cubicBezTo>
                <a:close/>
                <a:moveTo>
                  <a:pt x="161" y="186"/>
                </a:moveTo>
                <a:cubicBezTo>
                  <a:pt x="161" y="186"/>
                  <a:pt x="161" y="185"/>
                  <a:pt x="161" y="185"/>
                </a:cubicBezTo>
                <a:cubicBezTo>
                  <a:pt x="161" y="184"/>
                  <a:pt x="162" y="184"/>
                  <a:pt x="162" y="183"/>
                </a:cubicBezTo>
                <a:cubicBezTo>
                  <a:pt x="162" y="182"/>
                  <a:pt x="162" y="182"/>
                  <a:pt x="163" y="182"/>
                </a:cubicBezTo>
                <a:cubicBezTo>
                  <a:pt x="163" y="182"/>
                  <a:pt x="163" y="182"/>
                  <a:pt x="163" y="182"/>
                </a:cubicBezTo>
                <a:cubicBezTo>
                  <a:pt x="163" y="184"/>
                  <a:pt x="162" y="185"/>
                  <a:pt x="161" y="186"/>
                </a:cubicBezTo>
                <a:close/>
                <a:moveTo>
                  <a:pt x="163" y="179"/>
                </a:moveTo>
                <a:cubicBezTo>
                  <a:pt x="163" y="179"/>
                  <a:pt x="162" y="179"/>
                  <a:pt x="162" y="178"/>
                </a:cubicBezTo>
                <a:cubicBezTo>
                  <a:pt x="162" y="177"/>
                  <a:pt x="163" y="176"/>
                  <a:pt x="164" y="176"/>
                </a:cubicBezTo>
                <a:cubicBezTo>
                  <a:pt x="164" y="178"/>
                  <a:pt x="163" y="178"/>
                  <a:pt x="163" y="179"/>
                </a:cubicBezTo>
                <a:close/>
                <a:moveTo>
                  <a:pt x="156" y="106"/>
                </a:moveTo>
                <a:cubicBezTo>
                  <a:pt x="155" y="106"/>
                  <a:pt x="155" y="106"/>
                  <a:pt x="155" y="106"/>
                </a:cubicBezTo>
                <a:cubicBezTo>
                  <a:pt x="154" y="105"/>
                  <a:pt x="154" y="104"/>
                  <a:pt x="153" y="103"/>
                </a:cubicBezTo>
                <a:cubicBezTo>
                  <a:pt x="153" y="103"/>
                  <a:pt x="153" y="103"/>
                  <a:pt x="154" y="103"/>
                </a:cubicBezTo>
                <a:cubicBezTo>
                  <a:pt x="154" y="104"/>
                  <a:pt x="155" y="105"/>
                  <a:pt x="156" y="106"/>
                </a:cubicBezTo>
                <a:close/>
                <a:moveTo>
                  <a:pt x="152" y="102"/>
                </a:moveTo>
                <a:cubicBezTo>
                  <a:pt x="153" y="102"/>
                  <a:pt x="153" y="102"/>
                  <a:pt x="153" y="103"/>
                </a:cubicBezTo>
                <a:cubicBezTo>
                  <a:pt x="153" y="103"/>
                  <a:pt x="152" y="103"/>
                  <a:pt x="152" y="103"/>
                </a:cubicBezTo>
                <a:cubicBezTo>
                  <a:pt x="152" y="102"/>
                  <a:pt x="152" y="102"/>
                  <a:pt x="152" y="102"/>
                </a:cubicBezTo>
                <a:close/>
                <a:moveTo>
                  <a:pt x="125" y="111"/>
                </a:moveTo>
                <a:cubicBezTo>
                  <a:pt x="125" y="111"/>
                  <a:pt x="125" y="111"/>
                  <a:pt x="125" y="110"/>
                </a:cubicBezTo>
                <a:cubicBezTo>
                  <a:pt x="125" y="110"/>
                  <a:pt x="126" y="109"/>
                  <a:pt x="126" y="109"/>
                </a:cubicBezTo>
                <a:cubicBezTo>
                  <a:pt x="126" y="109"/>
                  <a:pt x="126" y="108"/>
                  <a:pt x="126" y="108"/>
                </a:cubicBezTo>
                <a:cubicBezTo>
                  <a:pt x="126" y="108"/>
                  <a:pt x="127" y="108"/>
                  <a:pt x="127" y="108"/>
                </a:cubicBezTo>
                <a:cubicBezTo>
                  <a:pt x="128" y="107"/>
                  <a:pt x="128" y="107"/>
                  <a:pt x="128" y="106"/>
                </a:cubicBezTo>
                <a:cubicBezTo>
                  <a:pt x="129" y="106"/>
                  <a:pt x="129" y="107"/>
                  <a:pt x="130" y="106"/>
                </a:cubicBezTo>
                <a:cubicBezTo>
                  <a:pt x="131" y="106"/>
                  <a:pt x="132" y="106"/>
                  <a:pt x="133" y="106"/>
                </a:cubicBezTo>
                <a:cubicBezTo>
                  <a:pt x="133" y="106"/>
                  <a:pt x="133" y="106"/>
                  <a:pt x="134" y="106"/>
                </a:cubicBezTo>
                <a:cubicBezTo>
                  <a:pt x="135" y="105"/>
                  <a:pt x="136" y="104"/>
                  <a:pt x="137" y="105"/>
                </a:cubicBezTo>
                <a:cubicBezTo>
                  <a:pt x="137" y="106"/>
                  <a:pt x="137" y="106"/>
                  <a:pt x="137" y="107"/>
                </a:cubicBezTo>
                <a:cubicBezTo>
                  <a:pt x="135" y="108"/>
                  <a:pt x="134" y="107"/>
                  <a:pt x="132" y="108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31" y="109"/>
                  <a:pt x="130" y="109"/>
                  <a:pt x="129" y="110"/>
                </a:cubicBezTo>
                <a:cubicBezTo>
                  <a:pt x="128" y="110"/>
                  <a:pt x="126" y="112"/>
                  <a:pt x="127" y="114"/>
                </a:cubicBezTo>
                <a:cubicBezTo>
                  <a:pt x="127" y="114"/>
                  <a:pt x="127" y="114"/>
                  <a:pt x="127" y="114"/>
                </a:cubicBezTo>
                <a:cubicBezTo>
                  <a:pt x="127" y="116"/>
                  <a:pt x="126" y="115"/>
                  <a:pt x="125" y="115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4" y="113"/>
                  <a:pt x="124" y="113"/>
                  <a:pt x="124" y="112"/>
                </a:cubicBezTo>
                <a:cubicBezTo>
                  <a:pt x="124" y="112"/>
                  <a:pt x="124" y="112"/>
                  <a:pt x="125" y="111"/>
                </a:cubicBezTo>
                <a:close/>
                <a:moveTo>
                  <a:pt x="92" y="133"/>
                </a:moveTo>
                <a:cubicBezTo>
                  <a:pt x="94" y="134"/>
                  <a:pt x="93" y="130"/>
                  <a:pt x="93" y="129"/>
                </a:cubicBezTo>
                <a:cubicBezTo>
                  <a:pt x="94" y="128"/>
                  <a:pt x="95" y="128"/>
                  <a:pt x="95" y="128"/>
                </a:cubicBezTo>
                <a:cubicBezTo>
                  <a:pt x="96" y="129"/>
                  <a:pt x="96" y="131"/>
                  <a:pt x="97" y="132"/>
                </a:cubicBezTo>
                <a:cubicBezTo>
                  <a:pt x="98" y="132"/>
                  <a:pt x="100" y="133"/>
                  <a:pt x="101" y="132"/>
                </a:cubicBezTo>
                <a:cubicBezTo>
                  <a:pt x="101" y="131"/>
                  <a:pt x="101" y="130"/>
                  <a:pt x="102" y="130"/>
                </a:cubicBezTo>
                <a:cubicBezTo>
                  <a:pt x="102" y="130"/>
                  <a:pt x="103" y="130"/>
                  <a:pt x="103" y="129"/>
                </a:cubicBezTo>
                <a:cubicBezTo>
                  <a:pt x="103" y="129"/>
                  <a:pt x="103" y="128"/>
                  <a:pt x="103" y="128"/>
                </a:cubicBezTo>
                <a:cubicBezTo>
                  <a:pt x="103" y="127"/>
                  <a:pt x="105" y="127"/>
                  <a:pt x="106" y="127"/>
                </a:cubicBezTo>
                <a:cubicBezTo>
                  <a:pt x="106" y="127"/>
                  <a:pt x="106" y="127"/>
                  <a:pt x="106" y="127"/>
                </a:cubicBezTo>
                <a:cubicBezTo>
                  <a:pt x="106" y="126"/>
                  <a:pt x="105" y="127"/>
                  <a:pt x="105" y="127"/>
                </a:cubicBezTo>
                <a:cubicBezTo>
                  <a:pt x="105" y="127"/>
                  <a:pt x="105" y="126"/>
                  <a:pt x="105" y="126"/>
                </a:cubicBezTo>
                <a:cubicBezTo>
                  <a:pt x="105" y="126"/>
                  <a:pt x="104" y="127"/>
                  <a:pt x="103" y="126"/>
                </a:cubicBezTo>
                <a:cubicBezTo>
                  <a:pt x="102" y="126"/>
                  <a:pt x="102" y="125"/>
                  <a:pt x="102" y="125"/>
                </a:cubicBezTo>
                <a:cubicBezTo>
                  <a:pt x="102" y="122"/>
                  <a:pt x="103" y="121"/>
                  <a:pt x="105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104" y="118"/>
                  <a:pt x="103" y="119"/>
                  <a:pt x="103" y="119"/>
                </a:cubicBezTo>
                <a:cubicBezTo>
                  <a:pt x="102" y="122"/>
                  <a:pt x="99" y="121"/>
                  <a:pt x="99" y="124"/>
                </a:cubicBezTo>
                <a:cubicBezTo>
                  <a:pt x="99" y="125"/>
                  <a:pt x="100" y="125"/>
                  <a:pt x="100" y="126"/>
                </a:cubicBezTo>
                <a:cubicBezTo>
                  <a:pt x="99" y="127"/>
                  <a:pt x="99" y="128"/>
                  <a:pt x="98" y="129"/>
                </a:cubicBezTo>
                <a:cubicBezTo>
                  <a:pt x="97" y="129"/>
                  <a:pt x="97" y="128"/>
                  <a:pt x="97" y="127"/>
                </a:cubicBezTo>
                <a:cubicBezTo>
                  <a:pt x="96" y="127"/>
                  <a:pt x="96" y="127"/>
                  <a:pt x="95" y="127"/>
                </a:cubicBezTo>
                <a:cubicBezTo>
                  <a:pt x="95" y="127"/>
                  <a:pt x="94" y="128"/>
                  <a:pt x="93" y="128"/>
                </a:cubicBezTo>
                <a:cubicBezTo>
                  <a:pt x="93" y="127"/>
                  <a:pt x="93" y="127"/>
                  <a:pt x="93" y="127"/>
                </a:cubicBezTo>
                <a:cubicBezTo>
                  <a:pt x="93" y="127"/>
                  <a:pt x="92" y="127"/>
                  <a:pt x="92" y="126"/>
                </a:cubicBezTo>
                <a:cubicBezTo>
                  <a:pt x="92" y="125"/>
                  <a:pt x="92" y="123"/>
                  <a:pt x="92" y="122"/>
                </a:cubicBezTo>
                <a:cubicBezTo>
                  <a:pt x="94" y="121"/>
                  <a:pt x="95" y="120"/>
                  <a:pt x="96" y="118"/>
                </a:cubicBezTo>
                <a:cubicBezTo>
                  <a:pt x="96" y="116"/>
                  <a:pt x="98" y="115"/>
                  <a:pt x="99" y="114"/>
                </a:cubicBezTo>
                <a:cubicBezTo>
                  <a:pt x="100" y="113"/>
                  <a:pt x="102" y="113"/>
                  <a:pt x="103" y="111"/>
                </a:cubicBezTo>
                <a:cubicBezTo>
                  <a:pt x="104" y="111"/>
                  <a:pt x="104" y="112"/>
                  <a:pt x="104" y="112"/>
                </a:cubicBezTo>
                <a:cubicBezTo>
                  <a:pt x="105" y="111"/>
                  <a:pt x="107" y="112"/>
                  <a:pt x="108" y="111"/>
                </a:cubicBezTo>
                <a:cubicBezTo>
                  <a:pt x="108" y="112"/>
                  <a:pt x="109" y="112"/>
                  <a:pt x="110" y="112"/>
                </a:cubicBezTo>
                <a:cubicBezTo>
                  <a:pt x="110" y="112"/>
                  <a:pt x="110" y="112"/>
                  <a:pt x="110" y="113"/>
                </a:cubicBezTo>
                <a:cubicBezTo>
                  <a:pt x="111" y="113"/>
                  <a:pt x="111" y="113"/>
                  <a:pt x="111" y="113"/>
                </a:cubicBezTo>
                <a:cubicBezTo>
                  <a:pt x="113" y="114"/>
                  <a:pt x="114" y="115"/>
                  <a:pt x="115" y="117"/>
                </a:cubicBezTo>
                <a:cubicBezTo>
                  <a:pt x="115" y="117"/>
                  <a:pt x="116" y="117"/>
                  <a:pt x="116" y="118"/>
                </a:cubicBezTo>
                <a:cubicBezTo>
                  <a:pt x="115" y="120"/>
                  <a:pt x="113" y="120"/>
                  <a:pt x="111" y="119"/>
                </a:cubicBezTo>
                <a:cubicBezTo>
                  <a:pt x="111" y="120"/>
                  <a:pt x="112" y="120"/>
                  <a:pt x="112" y="121"/>
                </a:cubicBezTo>
                <a:cubicBezTo>
                  <a:pt x="112" y="122"/>
                  <a:pt x="112" y="122"/>
                  <a:pt x="113" y="123"/>
                </a:cubicBezTo>
                <a:cubicBezTo>
                  <a:pt x="113" y="123"/>
                  <a:pt x="113" y="122"/>
                  <a:pt x="113" y="122"/>
                </a:cubicBezTo>
                <a:cubicBezTo>
                  <a:pt x="114" y="122"/>
                  <a:pt x="114" y="122"/>
                  <a:pt x="114" y="122"/>
                </a:cubicBezTo>
                <a:cubicBezTo>
                  <a:pt x="115" y="121"/>
                  <a:pt x="116" y="120"/>
                  <a:pt x="117" y="120"/>
                </a:cubicBezTo>
                <a:cubicBezTo>
                  <a:pt x="118" y="119"/>
                  <a:pt x="118" y="118"/>
                  <a:pt x="118" y="117"/>
                </a:cubicBezTo>
                <a:cubicBezTo>
                  <a:pt x="119" y="116"/>
                  <a:pt x="119" y="117"/>
                  <a:pt x="120" y="118"/>
                </a:cubicBezTo>
                <a:cubicBezTo>
                  <a:pt x="120" y="119"/>
                  <a:pt x="119" y="119"/>
                  <a:pt x="119" y="119"/>
                </a:cubicBezTo>
                <a:cubicBezTo>
                  <a:pt x="120" y="120"/>
                  <a:pt x="120" y="119"/>
                  <a:pt x="121" y="119"/>
                </a:cubicBezTo>
                <a:cubicBezTo>
                  <a:pt x="121" y="119"/>
                  <a:pt x="122" y="119"/>
                  <a:pt x="122" y="118"/>
                </a:cubicBezTo>
                <a:cubicBezTo>
                  <a:pt x="123" y="118"/>
                  <a:pt x="123" y="118"/>
                  <a:pt x="124" y="118"/>
                </a:cubicBezTo>
                <a:cubicBezTo>
                  <a:pt x="125" y="118"/>
                  <a:pt x="125" y="118"/>
                  <a:pt x="126" y="118"/>
                </a:cubicBezTo>
                <a:cubicBezTo>
                  <a:pt x="126" y="118"/>
                  <a:pt x="127" y="119"/>
                  <a:pt x="128" y="118"/>
                </a:cubicBezTo>
                <a:cubicBezTo>
                  <a:pt x="128" y="118"/>
                  <a:pt x="129" y="118"/>
                  <a:pt x="129" y="118"/>
                </a:cubicBezTo>
                <a:cubicBezTo>
                  <a:pt x="130" y="117"/>
                  <a:pt x="128" y="117"/>
                  <a:pt x="129" y="116"/>
                </a:cubicBezTo>
                <a:cubicBezTo>
                  <a:pt x="130" y="116"/>
                  <a:pt x="130" y="117"/>
                  <a:pt x="131" y="118"/>
                </a:cubicBezTo>
                <a:cubicBezTo>
                  <a:pt x="132" y="118"/>
                  <a:pt x="132" y="118"/>
                  <a:pt x="133" y="118"/>
                </a:cubicBezTo>
                <a:cubicBezTo>
                  <a:pt x="133" y="119"/>
                  <a:pt x="134" y="119"/>
                  <a:pt x="134" y="120"/>
                </a:cubicBezTo>
                <a:cubicBezTo>
                  <a:pt x="135" y="118"/>
                  <a:pt x="134" y="116"/>
                  <a:pt x="134" y="115"/>
                </a:cubicBezTo>
                <a:cubicBezTo>
                  <a:pt x="135" y="115"/>
                  <a:pt x="135" y="114"/>
                  <a:pt x="135" y="114"/>
                </a:cubicBezTo>
                <a:cubicBezTo>
                  <a:pt x="135" y="113"/>
                  <a:pt x="137" y="112"/>
                  <a:pt x="137" y="113"/>
                </a:cubicBezTo>
                <a:cubicBezTo>
                  <a:pt x="138" y="113"/>
                  <a:pt x="138" y="114"/>
                  <a:pt x="138" y="114"/>
                </a:cubicBezTo>
                <a:cubicBezTo>
                  <a:pt x="138" y="116"/>
                  <a:pt x="137" y="116"/>
                  <a:pt x="137" y="117"/>
                </a:cubicBezTo>
                <a:cubicBezTo>
                  <a:pt x="137" y="118"/>
                  <a:pt x="137" y="119"/>
                  <a:pt x="138" y="120"/>
                </a:cubicBezTo>
                <a:cubicBezTo>
                  <a:pt x="137" y="121"/>
                  <a:pt x="137" y="122"/>
                  <a:pt x="136" y="123"/>
                </a:cubicBezTo>
                <a:cubicBezTo>
                  <a:pt x="137" y="123"/>
                  <a:pt x="137" y="122"/>
                  <a:pt x="138" y="122"/>
                </a:cubicBezTo>
                <a:cubicBezTo>
                  <a:pt x="138" y="122"/>
                  <a:pt x="138" y="121"/>
                  <a:pt x="138" y="121"/>
                </a:cubicBezTo>
                <a:cubicBezTo>
                  <a:pt x="139" y="120"/>
                  <a:pt x="139" y="120"/>
                  <a:pt x="140" y="120"/>
                </a:cubicBezTo>
                <a:cubicBezTo>
                  <a:pt x="140" y="120"/>
                  <a:pt x="139" y="120"/>
                  <a:pt x="139" y="120"/>
                </a:cubicBezTo>
                <a:cubicBezTo>
                  <a:pt x="138" y="119"/>
                  <a:pt x="139" y="118"/>
                  <a:pt x="138" y="117"/>
                </a:cubicBezTo>
                <a:cubicBezTo>
                  <a:pt x="138" y="117"/>
                  <a:pt x="139" y="116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5"/>
                  <a:pt x="140" y="116"/>
                  <a:pt x="140" y="116"/>
                </a:cubicBezTo>
                <a:cubicBezTo>
                  <a:pt x="140" y="117"/>
                  <a:pt x="140" y="117"/>
                  <a:pt x="141" y="117"/>
                </a:cubicBezTo>
                <a:cubicBezTo>
                  <a:pt x="141" y="116"/>
                  <a:pt x="140" y="116"/>
                  <a:pt x="140" y="115"/>
                </a:cubicBezTo>
                <a:cubicBezTo>
                  <a:pt x="141" y="114"/>
                  <a:pt x="143" y="115"/>
                  <a:pt x="144" y="116"/>
                </a:cubicBezTo>
                <a:cubicBezTo>
                  <a:pt x="144" y="117"/>
                  <a:pt x="144" y="117"/>
                  <a:pt x="144" y="118"/>
                </a:cubicBezTo>
                <a:cubicBezTo>
                  <a:pt x="145" y="117"/>
                  <a:pt x="144" y="115"/>
                  <a:pt x="143" y="115"/>
                </a:cubicBezTo>
                <a:cubicBezTo>
                  <a:pt x="143" y="114"/>
                  <a:pt x="143" y="114"/>
                  <a:pt x="143" y="114"/>
                </a:cubicBezTo>
                <a:cubicBezTo>
                  <a:pt x="144" y="113"/>
                  <a:pt x="146" y="114"/>
                  <a:pt x="148" y="113"/>
                </a:cubicBezTo>
                <a:cubicBezTo>
                  <a:pt x="148" y="113"/>
                  <a:pt x="147" y="112"/>
                  <a:pt x="148" y="112"/>
                </a:cubicBezTo>
                <a:cubicBezTo>
                  <a:pt x="148" y="111"/>
                  <a:pt x="150" y="111"/>
                  <a:pt x="152" y="111"/>
                </a:cubicBezTo>
                <a:cubicBezTo>
                  <a:pt x="152" y="111"/>
                  <a:pt x="153" y="110"/>
                  <a:pt x="153" y="110"/>
                </a:cubicBezTo>
                <a:cubicBezTo>
                  <a:pt x="154" y="111"/>
                  <a:pt x="156" y="111"/>
                  <a:pt x="157" y="110"/>
                </a:cubicBezTo>
                <a:cubicBezTo>
                  <a:pt x="158" y="110"/>
                  <a:pt x="157" y="110"/>
                  <a:pt x="158" y="110"/>
                </a:cubicBezTo>
                <a:cubicBezTo>
                  <a:pt x="158" y="109"/>
                  <a:pt x="158" y="109"/>
                  <a:pt x="158" y="109"/>
                </a:cubicBezTo>
                <a:cubicBezTo>
                  <a:pt x="168" y="125"/>
                  <a:pt x="173" y="144"/>
                  <a:pt x="169" y="163"/>
                </a:cubicBezTo>
                <a:cubicBezTo>
                  <a:pt x="169" y="163"/>
                  <a:pt x="169" y="164"/>
                  <a:pt x="169" y="164"/>
                </a:cubicBezTo>
                <a:cubicBezTo>
                  <a:pt x="169" y="164"/>
                  <a:pt x="169" y="164"/>
                  <a:pt x="169" y="164"/>
                </a:cubicBezTo>
                <a:cubicBezTo>
                  <a:pt x="169" y="165"/>
                  <a:pt x="169" y="165"/>
                  <a:pt x="169" y="165"/>
                </a:cubicBezTo>
                <a:cubicBezTo>
                  <a:pt x="169" y="165"/>
                  <a:pt x="169" y="165"/>
                  <a:pt x="169" y="165"/>
                </a:cubicBezTo>
                <a:cubicBezTo>
                  <a:pt x="169" y="166"/>
                  <a:pt x="168" y="167"/>
                  <a:pt x="168" y="169"/>
                </a:cubicBezTo>
                <a:cubicBezTo>
                  <a:pt x="167" y="168"/>
                  <a:pt x="167" y="168"/>
                  <a:pt x="167" y="166"/>
                </a:cubicBezTo>
                <a:cubicBezTo>
                  <a:pt x="167" y="165"/>
                  <a:pt x="167" y="165"/>
                  <a:pt x="167" y="164"/>
                </a:cubicBezTo>
                <a:cubicBezTo>
                  <a:pt x="167" y="164"/>
                  <a:pt x="167" y="164"/>
                  <a:pt x="167" y="163"/>
                </a:cubicBezTo>
                <a:cubicBezTo>
                  <a:pt x="166" y="163"/>
                  <a:pt x="166" y="163"/>
                  <a:pt x="165" y="163"/>
                </a:cubicBezTo>
                <a:cubicBezTo>
                  <a:pt x="165" y="163"/>
                  <a:pt x="165" y="162"/>
                  <a:pt x="165" y="162"/>
                </a:cubicBezTo>
                <a:cubicBezTo>
                  <a:pt x="164" y="162"/>
                  <a:pt x="163" y="162"/>
                  <a:pt x="163" y="163"/>
                </a:cubicBezTo>
                <a:cubicBezTo>
                  <a:pt x="163" y="163"/>
                  <a:pt x="163" y="164"/>
                  <a:pt x="163" y="164"/>
                </a:cubicBezTo>
                <a:cubicBezTo>
                  <a:pt x="164" y="164"/>
                  <a:pt x="165" y="164"/>
                  <a:pt x="165" y="165"/>
                </a:cubicBezTo>
                <a:cubicBezTo>
                  <a:pt x="165" y="166"/>
                  <a:pt x="164" y="166"/>
                  <a:pt x="163" y="167"/>
                </a:cubicBezTo>
                <a:cubicBezTo>
                  <a:pt x="163" y="169"/>
                  <a:pt x="164" y="169"/>
                  <a:pt x="164" y="171"/>
                </a:cubicBezTo>
                <a:cubicBezTo>
                  <a:pt x="164" y="171"/>
                  <a:pt x="164" y="171"/>
                  <a:pt x="164" y="172"/>
                </a:cubicBezTo>
                <a:cubicBezTo>
                  <a:pt x="164" y="174"/>
                  <a:pt x="162" y="174"/>
                  <a:pt x="162" y="176"/>
                </a:cubicBezTo>
                <a:cubicBezTo>
                  <a:pt x="161" y="177"/>
                  <a:pt x="159" y="178"/>
                  <a:pt x="158" y="178"/>
                </a:cubicBezTo>
                <a:cubicBezTo>
                  <a:pt x="158" y="178"/>
                  <a:pt x="158" y="178"/>
                  <a:pt x="157" y="178"/>
                </a:cubicBezTo>
                <a:cubicBezTo>
                  <a:pt x="157" y="179"/>
                  <a:pt x="156" y="179"/>
                  <a:pt x="155" y="179"/>
                </a:cubicBezTo>
                <a:cubicBezTo>
                  <a:pt x="155" y="179"/>
                  <a:pt x="155" y="179"/>
                  <a:pt x="155" y="179"/>
                </a:cubicBezTo>
                <a:cubicBezTo>
                  <a:pt x="154" y="179"/>
                  <a:pt x="154" y="179"/>
                  <a:pt x="153" y="179"/>
                </a:cubicBezTo>
                <a:cubicBezTo>
                  <a:pt x="153" y="180"/>
                  <a:pt x="153" y="181"/>
                  <a:pt x="153" y="182"/>
                </a:cubicBezTo>
                <a:cubicBezTo>
                  <a:pt x="153" y="183"/>
                  <a:pt x="154" y="183"/>
                  <a:pt x="154" y="183"/>
                </a:cubicBezTo>
                <a:cubicBezTo>
                  <a:pt x="154" y="185"/>
                  <a:pt x="154" y="186"/>
                  <a:pt x="154" y="187"/>
                </a:cubicBezTo>
                <a:cubicBezTo>
                  <a:pt x="154" y="188"/>
                  <a:pt x="153" y="188"/>
                  <a:pt x="152" y="189"/>
                </a:cubicBezTo>
                <a:cubicBezTo>
                  <a:pt x="151" y="188"/>
                  <a:pt x="151" y="189"/>
                  <a:pt x="151" y="190"/>
                </a:cubicBezTo>
                <a:cubicBezTo>
                  <a:pt x="150" y="189"/>
                  <a:pt x="150" y="189"/>
                  <a:pt x="150" y="188"/>
                </a:cubicBezTo>
                <a:cubicBezTo>
                  <a:pt x="150" y="187"/>
                  <a:pt x="149" y="186"/>
                  <a:pt x="148" y="186"/>
                </a:cubicBezTo>
                <a:cubicBezTo>
                  <a:pt x="147" y="187"/>
                  <a:pt x="147" y="189"/>
                  <a:pt x="148" y="190"/>
                </a:cubicBezTo>
                <a:cubicBezTo>
                  <a:pt x="148" y="191"/>
                  <a:pt x="149" y="191"/>
                  <a:pt x="149" y="191"/>
                </a:cubicBezTo>
                <a:cubicBezTo>
                  <a:pt x="149" y="192"/>
                  <a:pt x="150" y="194"/>
                  <a:pt x="150" y="196"/>
                </a:cubicBezTo>
                <a:cubicBezTo>
                  <a:pt x="149" y="197"/>
                  <a:pt x="148" y="195"/>
                  <a:pt x="148" y="195"/>
                </a:cubicBezTo>
                <a:cubicBezTo>
                  <a:pt x="148" y="196"/>
                  <a:pt x="149" y="198"/>
                  <a:pt x="149" y="199"/>
                </a:cubicBezTo>
                <a:cubicBezTo>
                  <a:pt x="150" y="200"/>
                  <a:pt x="150" y="199"/>
                  <a:pt x="150" y="199"/>
                </a:cubicBezTo>
                <a:cubicBezTo>
                  <a:pt x="150" y="200"/>
                  <a:pt x="150" y="200"/>
                  <a:pt x="150" y="201"/>
                </a:cubicBezTo>
                <a:cubicBezTo>
                  <a:pt x="150" y="201"/>
                  <a:pt x="149" y="202"/>
                  <a:pt x="149" y="202"/>
                </a:cubicBezTo>
                <a:cubicBezTo>
                  <a:pt x="149" y="202"/>
                  <a:pt x="148" y="201"/>
                  <a:pt x="148" y="201"/>
                </a:cubicBezTo>
                <a:cubicBezTo>
                  <a:pt x="147" y="200"/>
                  <a:pt x="146" y="199"/>
                  <a:pt x="146" y="198"/>
                </a:cubicBezTo>
                <a:cubicBezTo>
                  <a:pt x="145" y="197"/>
                  <a:pt x="145" y="197"/>
                  <a:pt x="145" y="196"/>
                </a:cubicBezTo>
                <a:cubicBezTo>
                  <a:pt x="145" y="196"/>
                  <a:pt x="145" y="195"/>
                  <a:pt x="145" y="195"/>
                </a:cubicBezTo>
                <a:cubicBezTo>
                  <a:pt x="144" y="194"/>
                  <a:pt x="144" y="193"/>
                  <a:pt x="144" y="192"/>
                </a:cubicBezTo>
                <a:cubicBezTo>
                  <a:pt x="145" y="191"/>
                  <a:pt x="145" y="192"/>
                  <a:pt x="145" y="193"/>
                </a:cubicBezTo>
                <a:cubicBezTo>
                  <a:pt x="146" y="193"/>
                  <a:pt x="146" y="194"/>
                  <a:pt x="147" y="194"/>
                </a:cubicBezTo>
                <a:cubicBezTo>
                  <a:pt x="147" y="192"/>
                  <a:pt x="146" y="189"/>
                  <a:pt x="146" y="188"/>
                </a:cubicBezTo>
                <a:cubicBezTo>
                  <a:pt x="147" y="186"/>
                  <a:pt x="146" y="183"/>
                  <a:pt x="146" y="182"/>
                </a:cubicBezTo>
                <a:cubicBezTo>
                  <a:pt x="145" y="182"/>
                  <a:pt x="144" y="182"/>
                  <a:pt x="144" y="181"/>
                </a:cubicBezTo>
                <a:cubicBezTo>
                  <a:pt x="145" y="179"/>
                  <a:pt x="143" y="177"/>
                  <a:pt x="143" y="175"/>
                </a:cubicBezTo>
                <a:cubicBezTo>
                  <a:pt x="142" y="176"/>
                  <a:pt x="141" y="176"/>
                  <a:pt x="140" y="176"/>
                </a:cubicBezTo>
                <a:cubicBezTo>
                  <a:pt x="139" y="178"/>
                  <a:pt x="137" y="179"/>
                  <a:pt x="135" y="181"/>
                </a:cubicBezTo>
                <a:cubicBezTo>
                  <a:pt x="135" y="183"/>
                  <a:pt x="134" y="184"/>
                  <a:pt x="134" y="186"/>
                </a:cubicBezTo>
                <a:cubicBezTo>
                  <a:pt x="133" y="186"/>
                  <a:pt x="133" y="187"/>
                  <a:pt x="132" y="187"/>
                </a:cubicBezTo>
                <a:cubicBezTo>
                  <a:pt x="132" y="187"/>
                  <a:pt x="132" y="186"/>
                  <a:pt x="132" y="186"/>
                </a:cubicBezTo>
                <a:cubicBezTo>
                  <a:pt x="131" y="184"/>
                  <a:pt x="131" y="183"/>
                  <a:pt x="130" y="180"/>
                </a:cubicBezTo>
                <a:cubicBezTo>
                  <a:pt x="131" y="179"/>
                  <a:pt x="130" y="179"/>
                  <a:pt x="130" y="178"/>
                </a:cubicBezTo>
                <a:cubicBezTo>
                  <a:pt x="130" y="177"/>
                  <a:pt x="131" y="176"/>
                  <a:pt x="131" y="175"/>
                </a:cubicBezTo>
                <a:cubicBezTo>
                  <a:pt x="131" y="175"/>
                  <a:pt x="131" y="175"/>
                  <a:pt x="131" y="175"/>
                </a:cubicBezTo>
                <a:cubicBezTo>
                  <a:pt x="131" y="174"/>
                  <a:pt x="131" y="174"/>
                  <a:pt x="130" y="174"/>
                </a:cubicBezTo>
                <a:cubicBezTo>
                  <a:pt x="130" y="174"/>
                  <a:pt x="130" y="175"/>
                  <a:pt x="130" y="175"/>
                </a:cubicBezTo>
                <a:cubicBezTo>
                  <a:pt x="129" y="175"/>
                  <a:pt x="129" y="174"/>
                  <a:pt x="129" y="173"/>
                </a:cubicBezTo>
                <a:cubicBezTo>
                  <a:pt x="128" y="172"/>
                  <a:pt x="127" y="172"/>
                  <a:pt x="127" y="170"/>
                </a:cubicBezTo>
                <a:cubicBezTo>
                  <a:pt x="124" y="170"/>
                  <a:pt x="123" y="169"/>
                  <a:pt x="121" y="168"/>
                </a:cubicBezTo>
                <a:cubicBezTo>
                  <a:pt x="120" y="168"/>
                  <a:pt x="120" y="168"/>
                  <a:pt x="120" y="167"/>
                </a:cubicBezTo>
                <a:cubicBezTo>
                  <a:pt x="119" y="167"/>
                  <a:pt x="119" y="167"/>
                  <a:pt x="118" y="167"/>
                </a:cubicBezTo>
                <a:cubicBezTo>
                  <a:pt x="117" y="166"/>
                  <a:pt x="117" y="163"/>
                  <a:pt x="115" y="164"/>
                </a:cubicBezTo>
                <a:cubicBezTo>
                  <a:pt x="115" y="165"/>
                  <a:pt x="116" y="165"/>
                  <a:pt x="116" y="166"/>
                </a:cubicBezTo>
                <a:cubicBezTo>
                  <a:pt x="116" y="166"/>
                  <a:pt x="116" y="167"/>
                  <a:pt x="116" y="167"/>
                </a:cubicBezTo>
                <a:cubicBezTo>
                  <a:pt x="116" y="168"/>
                  <a:pt x="117" y="167"/>
                  <a:pt x="117" y="168"/>
                </a:cubicBezTo>
                <a:cubicBezTo>
                  <a:pt x="117" y="168"/>
                  <a:pt x="117" y="169"/>
                  <a:pt x="118" y="169"/>
                </a:cubicBezTo>
                <a:cubicBezTo>
                  <a:pt x="119" y="169"/>
                  <a:pt x="119" y="169"/>
                  <a:pt x="120" y="168"/>
                </a:cubicBezTo>
                <a:cubicBezTo>
                  <a:pt x="120" y="168"/>
                  <a:pt x="121" y="169"/>
                  <a:pt x="121" y="170"/>
                </a:cubicBezTo>
                <a:cubicBezTo>
                  <a:pt x="121" y="170"/>
                  <a:pt x="122" y="171"/>
                  <a:pt x="122" y="171"/>
                </a:cubicBezTo>
                <a:cubicBezTo>
                  <a:pt x="122" y="174"/>
                  <a:pt x="121" y="174"/>
                  <a:pt x="120" y="176"/>
                </a:cubicBezTo>
                <a:cubicBezTo>
                  <a:pt x="118" y="176"/>
                  <a:pt x="116" y="177"/>
                  <a:pt x="115" y="178"/>
                </a:cubicBezTo>
                <a:cubicBezTo>
                  <a:pt x="113" y="178"/>
                  <a:pt x="111" y="180"/>
                  <a:pt x="110" y="178"/>
                </a:cubicBezTo>
                <a:cubicBezTo>
                  <a:pt x="110" y="176"/>
                  <a:pt x="110" y="174"/>
                  <a:pt x="110" y="173"/>
                </a:cubicBezTo>
                <a:cubicBezTo>
                  <a:pt x="109" y="172"/>
                  <a:pt x="109" y="171"/>
                  <a:pt x="108" y="170"/>
                </a:cubicBezTo>
                <a:cubicBezTo>
                  <a:pt x="109" y="168"/>
                  <a:pt x="108" y="168"/>
                  <a:pt x="107" y="166"/>
                </a:cubicBezTo>
                <a:cubicBezTo>
                  <a:pt x="107" y="165"/>
                  <a:pt x="107" y="163"/>
                  <a:pt x="106" y="164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6" y="166"/>
                  <a:pt x="107" y="169"/>
                  <a:pt x="107" y="171"/>
                </a:cubicBezTo>
                <a:cubicBezTo>
                  <a:pt x="107" y="172"/>
                  <a:pt x="108" y="174"/>
                  <a:pt x="108" y="175"/>
                </a:cubicBezTo>
                <a:cubicBezTo>
                  <a:pt x="108" y="176"/>
                  <a:pt x="109" y="176"/>
                  <a:pt x="109" y="177"/>
                </a:cubicBezTo>
                <a:cubicBezTo>
                  <a:pt x="109" y="178"/>
                  <a:pt x="110" y="179"/>
                  <a:pt x="110" y="179"/>
                </a:cubicBezTo>
                <a:cubicBezTo>
                  <a:pt x="111" y="180"/>
                  <a:pt x="111" y="181"/>
                  <a:pt x="112" y="181"/>
                </a:cubicBezTo>
                <a:cubicBezTo>
                  <a:pt x="113" y="181"/>
                  <a:pt x="114" y="179"/>
                  <a:pt x="116" y="181"/>
                </a:cubicBezTo>
                <a:cubicBezTo>
                  <a:pt x="115" y="181"/>
                  <a:pt x="115" y="182"/>
                  <a:pt x="114" y="183"/>
                </a:cubicBezTo>
                <a:cubicBezTo>
                  <a:pt x="113" y="184"/>
                  <a:pt x="113" y="186"/>
                  <a:pt x="112" y="187"/>
                </a:cubicBezTo>
                <a:cubicBezTo>
                  <a:pt x="112" y="188"/>
                  <a:pt x="111" y="189"/>
                  <a:pt x="110" y="189"/>
                </a:cubicBezTo>
                <a:cubicBezTo>
                  <a:pt x="109" y="190"/>
                  <a:pt x="107" y="191"/>
                  <a:pt x="107" y="192"/>
                </a:cubicBezTo>
                <a:cubicBezTo>
                  <a:pt x="107" y="192"/>
                  <a:pt x="105" y="195"/>
                  <a:pt x="105" y="196"/>
                </a:cubicBezTo>
                <a:cubicBezTo>
                  <a:pt x="105" y="197"/>
                  <a:pt x="105" y="198"/>
                  <a:pt x="105" y="199"/>
                </a:cubicBezTo>
                <a:cubicBezTo>
                  <a:pt x="106" y="200"/>
                  <a:pt x="105" y="200"/>
                  <a:pt x="106" y="200"/>
                </a:cubicBezTo>
                <a:cubicBezTo>
                  <a:pt x="105" y="203"/>
                  <a:pt x="105" y="204"/>
                  <a:pt x="104" y="205"/>
                </a:cubicBezTo>
                <a:cubicBezTo>
                  <a:pt x="104" y="205"/>
                  <a:pt x="103" y="206"/>
                  <a:pt x="103" y="206"/>
                </a:cubicBezTo>
                <a:cubicBezTo>
                  <a:pt x="102" y="207"/>
                  <a:pt x="101" y="207"/>
                  <a:pt x="101" y="208"/>
                </a:cubicBezTo>
                <a:cubicBezTo>
                  <a:pt x="101" y="209"/>
                  <a:pt x="101" y="210"/>
                  <a:pt x="100" y="211"/>
                </a:cubicBezTo>
                <a:cubicBezTo>
                  <a:pt x="100" y="212"/>
                  <a:pt x="100" y="212"/>
                  <a:pt x="99" y="212"/>
                </a:cubicBezTo>
                <a:cubicBezTo>
                  <a:pt x="99" y="213"/>
                  <a:pt x="99" y="213"/>
                  <a:pt x="99" y="214"/>
                </a:cubicBezTo>
                <a:cubicBezTo>
                  <a:pt x="98" y="216"/>
                  <a:pt x="96" y="217"/>
                  <a:pt x="95" y="218"/>
                </a:cubicBezTo>
                <a:cubicBezTo>
                  <a:pt x="95" y="219"/>
                  <a:pt x="95" y="219"/>
                  <a:pt x="94" y="219"/>
                </a:cubicBezTo>
                <a:cubicBezTo>
                  <a:pt x="92" y="219"/>
                  <a:pt x="88" y="220"/>
                  <a:pt x="87" y="217"/>
                </a:cubicBezTo>
                <a:cubicBezTo>
                  <a:pt x="88" y="216"/>
                  <a:pt x="88" y="215"/>
                  <a:pt x="87" y="215"/>
                </a:cubicBezTo>
                <a:cubicBezTo>
                  <a:pt x="86" y="213"/>
                  <a:pt x="87" y="210"/>
                  <a:pt x="86" y="208"/>
                </a:cubicBezTo>
                <a:cubicBezTo>
                  <a:pt x="87" y="207"/>
                  <a:pt x="86" y="206"/>
                  <a:pt x="86" y="205"/>
                </a:cubicBezTo>
                <a:cubicBezTo>
                  <a:pt x="86" y="204"/>
                  <a:pt x="86" y="203"/>
                  <a:pt x="86" y="202"/>
                </a:cubicBezTo>
                <a:cubicBezTo>
                  <a:pt x="86" y="199"/>
                  <a:pt x="89" y="197"/>
                  <a:pt x="88" y="194"/>
                </a:cubicBezTo>
                <a:cubicBezTo>
                  <a:pt x="88" y="193"/>
                  <a:pt x="88" y="193"/>
                  <a:pt x="88" y="192"/>
                </a:cubicBezTo>
                <a:cubicBezTo>
                  <a:pt x="88" y="189"/>
                  <a:pt x="86" y="188"/>
                  <a:pt x="86" y="186"/>
                </a:cubicBezTo>
                <a:cubicBezTo>
                  <a:pt x="86" y="185"/>
                  <a:pt x="87" y="184"/>
                  <a:pt x="87" y="183"/>
                </a:cubicBezTo>
                <a:cubicBezTo>
                  <a:pt x="87" y="182"/>
                  <a:pt x="87" y="182"/>
                  <a:pt x="87" y="181"/>
                </a:cubicBezTo>
                <a:cubicBezTo>
                  <a:pt x="85" y="181"/>
                  <a:pt x="84" y="181"/>
                  <a:pt x="84" y="180"/>
                </a:cubicBezTo>
                <a:cubicBezTo>
                  <a:pt x="84" y="180"/>
                  <a:pt x="83" y="180"/>
                  <a:pt x="83" y="179"/>
                </a:cubicBezTo>
                <a:cubicBezTo>
                  <a:pt x="82" y="180"/>
                  <a:pt x="80" y="180"/>
                  <a:pt x="79" y="180"/>
                </a:cubicBezTo>
                <a:cubicBezTo>
                  <a:pt x="79" y="179"/>
                  <a:pt x="77" y="179"/>
                  <a:pt x="77" y="180"/>
                </a:cubicBezTo>
                <a:cubicBezTo>
                  <a:pt x="76" y="180"/>
                  <a:pt x="75" y="179"/>
                  <a:pt x="75" y="178"/>
                </a:cubicBezTo>
                <a:cubicBezTo>
                  <a:pt x="74" y="178"/>
                  <a:pt x="74" y="177"/>
                  <a:pt x="74" y="177"/>
                </a:cubicBezTo>
                <a:cubicBezTo>
                  <a:pt x="74" y="174"/>
                  <a:pt x="72" y="174"/>
                  <a:pt x="72" y="172"/>
                </a:cubicBezTo>
                <a:cubicBezTo>
                  <a:pt x="72" y="171"/>
                  <a:pt x="71" y="170"/>
                  <a:pt x="71" y="169"/>
                </a:cubicBezTo>
                <a:cubicBezTo>
                  <a:pt x="72" y="167"/>
                  <a:pt x="72" y="167"/>
                  <a:pt x="72" y="165"/>
                </a:cubicBezTo>
                <a:cubicBezTo>
                  <a:pt x="72" y="164"/>
                  <a:pt x="72" y="164"/>
                  <a:pt x="72" y="163"/>
                </a:cubicBezTo>
                <a:cubicBezTo>
                  <a:pt x="72" y="163"/>
                  <a:pt x="72" y="162"/>
                  <a:pt x="72" y="162"/>
                </a:cubicBezTo>
                <a:cubicBezTo>
                  <a:pt x="73" y="161"/>
                  <a:pt x="74" y="160"/>
                  <a:pt x="74" y="159"/>
                </a:cubicBezTo>
                <a:cubicBezTo>
                  <a:pt x="75" y="158"/>
                  <a:pt x="76" y="157"/>
                  <a:pt x="77" y="157"/>
                </a:cubicBezTo>
                <a:cubicBezTo>
                  <a:pt x="77" y="156"/>
                  <a:pt x="78" y="156"/>
                  <a:pt x="78" y="156"/>
                </a:cubicBezTo>
                <a:cubicBezTo>
                  <a:pt x="78" y="154"/>
                  <a:pt x="78" y="154"/>
                  <a:pt x="78" y="154"/>
                </a:cubicBezTo>
                <a:cubicBezTo>
                  <a:pt x="79" y="153"/>
                  <a:pt x="80" y="153"/>
                  <a:pt x="81" y="151"/>
                </a:cubicBezTo>
                <a:cubicBezTo>
                  <a:pt x="82" y="151"/>
                  <a:pt x="82" y="151"/>
                  <a:pt x="83" y="152"/>
                </a:cubicBezTo>
                <a:cubicBezTo>
                  <a:pt x="84" y="151"/>
                  <a:pt x="87" y="152"/>
                  <a:pt x="89" y="151"/>
                </a:cubicBezTo>
                <a:cubicBezTo>
                  <a:pt x="89" y="151"/>
                  <a:pt x="90" y="152"/>
                  <a:pt x="91" y="151"/>
                </a:cubicBezTo>
                <a:cubicBezTo>
                  <a:pt x="91" y="152"/>
                  <a:pt x="92" y="152"/>
                  <a:pt x="93" y="152"/>
                </a:cubicBezTo>
                <a:cubicBezTo>
                  <a:pt x="92" y="154"/>
                  <a:pt x="93" y="154"/>
                  <a:pt x="92" y="155"/>
                </a:cubicBezTo>
                <a:cubicBezTo>
                  <a:pt x="93" y="156"/>
                  <a:pt x="94" y="157"/>
                  <a:pt x="95" y="157"/>
                </a:cubicBezTo>
                <a:cubicBezTo>
                  <a:pt x="95" y="158"/>
                  <a:pt x="95" y="159"/>
                  <a:pt x="96" y="159"/>
                </a:cubicBezTo>
                <a:cubicBezTo>
                  <a:pt x="96" y="158"/>
                  <a:pt x="96" y="158"/>
                  <a:pt x="96" y="158"/>
                </a:cubicBezTo>
                <a:cubicBezTo>
                  <a:pt x="99" y="156"/>
                  <a:pt x="100" y="160"/>
                  <a:pt x="103" y="160"/>
                </a:cubicBezTo>
                <a:cubicBezTo>
                  <a:pt x="103" y="160"/>
                  <a:pt x="104" y="159"/>
                  <a:pt x="104" y="159"/>
                </a:cubicBezTo>
                <a:cubicBezTo>
                  <a:pt x="105" y="159"/>
                  <a:pt x="105" y="160"/>
                  <a:pt x="106" y="160"/>
                </a:cubicBezTo>
                <a:cubicBezTo>
                  <a:pt x="107" y="158"/>
                  <a:pt x="108" y="157"/>
                  <a:pt x="108" y="155"/>
                </a:cubicBezTo>
                <a:cubicBezTo>
                  <a:pt x="107" y="155"/>
                  <a:pt x="107" y="156"/>
                  <a:pt x="106" y="156"/>
                </a:cubicBezTo>
                <a:cubicBezTo>
                  <a:pt x="105" y="155"/>
                  <a:pt x="104" y="155"/>
                  <a:pt x="103" y="155"/>
                </a:cubicBezTo>
                <a:cubicBezTo>
                  <a:pt x="103" y="154"/>
                  <a:pt x="102" y="154"/>
                  <a:pt x="102" y="153"/>
                </a:cubicBezTo>
                <a:cubicBezTo>
                  <a:pt x="102" y="152"/>
                  <a:pt x="102" y="151"/>
                  <a:pt x="102" y="151"/>
                </a:cubicBezTo>
                <a:cubicBezTo>
                  <a:pt x="102" y="150"/>
                  <a:pt x="102" y="150"/>
                  <a:pt x="102" y="150"/>
                </a:cubicBezTo>
                <a:cubicBezTo>
                  <a:pt x="102" y="149"/>
                  <a:pt x="101" y="150"/>
                  <a:pt x="101" y="150"/>
                </a:cubicBezTo>
                <a:cubicBezTo>
                  <a:pt x="100" y="150"/>
                  <a:pt x="100" y="150"/>
                  <a:pt x="100" y="150"/>
                </a:cubicBezTo>
                <a:cubicBezTo>
                  <a:pt x="100" y="152"/>
                  <a:pt x="100" y="154"/>
                  <a:pt x="99" y="154"/>
                </a:cubicBezTo>
                <a:cubicBezTo>
                  <a:pt x="99" y="152"/>
                  <a:pt x="99" y="151"/>
                  <a:pt x="98" y="150"/>
                </a:cubicBezTo>
                <a:cubicBezTo>
                  <a:pt x="98" y="149"/>
                  <a:pt x="98" y="149"/>
                  <a:pt x="98" y="149"/>
                </a:cubicBezTo>
                <a:cubicBezTo>
                  <a:pt x="98" y="147"/>
                  <a:pt x="97" y="146"/>
                  <a:pt x="96" y="146"/>
                </a:cubicBezTo>
                <a:cubicBezTo>
                  <a:pt x="96" y="147"/>
                  <a:pt x="96" y="148"/>
                  <a:pt x="97" y="149"/>
                </a:cubicBezTo>
                <a:cubicBezTo>
                  <a:pt x="97" y="149"/>
                  <a:pt x="96" y="149"/>
                  <a:pt x="96" y="149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6" y="150"/>
                  <a:pt x="96" y="151"/>
                  <a:pt x="96" y="151"/>
                </a:cubicBezTo>
                <a:cubicBezTo>
                  <a:pt x="95" y="151"/>
                  <a:pt x="95" y="150"/>
                  <a:pt x="94" y="149"/>
                </a:cubicBezTo>
                <a:cubicBezTo>
                  <a:pt x="94" y="149"/>
                  <a:pt x="94" y="148"/>
                  <a:pt x="94" y="148"/>
                </a:cubicBezTo>
                <a:cubicBezTo>
                  <a:pt x="94" y="147"/>
                  <a:pt x="94" y="145"/>
                  <a:pt x="93" y="144"/>
                </a:cubicBezTo>
                <a:cubicBezTo>
                  <a:pt x="92" y="144"/>
                  <a:pt x="91" y="145"/>
                  <a:pt x="90" y="145"/>
                </a:cubicBezTo>
                <a:cubicBezTo>
                  <a:pt x="90" y="145"/>
                  <a:pt x="89" y="145"/>
                  <a:pt x="88" y="145"/>
                </a:cubicBezTo>
                <a:cubicBezTo>
                  <a:pt x="88" y="146"/>
                  <a:pt x="87" y="147"/>
                  <a:pt x="86" y="147"/>
                </a:cubicBezTo>
                <a:cubicBezTo>
                  <a:pt x="86" y="147"/>
                  <a:pt x="86" y="147"/>
                  <a:pt x="85" y="147"/>
                </a:cubicBezTo>
                <a:cubicBezTo>
                  <a:pt x="85" y="150"/>
                  <a:pt x="83" y="151"/>
                  <a:pt x="82" y="151"/>
                </a:cubicBezTo>
                <a:cubicBezTo>
                  <a:pt x="81" y="150"/>
                  <a:pt x="81" y="151"/>
                  <a:pt x="81" y="151"/>
                </a:cubicBezTo>
                <a:cubicBezTo>
                  <a:pt x="80" y="150"/>
                  <a:pt x="80" y="150"/>
                  <a:pt x="79" y="149"/>
                </a:cubicBezTo>
                <a:cubicBezTo>
                  <a:pt x="79" y="148"/>
                  <a:pt x="79" y="147"/>
                  <a:pt x="79" y="146"/>
                </a:cubicBezTo>
                <a:cubicBezTo>
                  <a:pt x="80" y="145"/>
                  <a:pt x="80" y="144"/>
                  <a:pt x="80" y="143"/>
                </a:cubicBezTo>
                <a:cubicBezTo>
                  <a:pt x="81" y="142"/>
                  <a:pt x="83" y="143"/>
                  <a:pt x="85" y="143"/>
                </a:cubicBezTo>
                <a:cubicBezTo>
                  <a:pt x="85" y="143"/>
                  <a:pt x="85" y="142"/>
                  <a:pt x="85" y="141"/>
                </a:cubicBezTo>
                <a:cubicBezTo>
                  <a:pt x="85" y="140"/>
                  <a:pt x="84" y="139"/>
                  <a:pt x="84" y="138"/>
                </a:cubicBezTo>
                <a:cubicBezTo>
                  <a:pt x="84" y="137"/>
                  <a:pt x="85" y="138"/>
                  <a:pt x="86" y="137"/>
                </a:cubicBezTo>
                <a:cubicBezTo>
                  <a:pt x="86" y="137"/>
                  <a:pt x="86" y="137"/>
                  <a:pt x="86" y="137"/>
                </a:cubicBezTo>
                <a:cubicBezTo>
                  <a:pt x="87" y="137"/>
                  <a:pt x="88" y="136"/>
                  <a:pt x="89" y="135"/>
                </a:cubicBezTo>
                <a:cubicBezTo>
                  <a:pt x="90" y="134"/>
                  <a:pt x="91" y="134"/>
                  <a:pt x="92" y="133"/>
                </a:cubicBezTo>
                <a:close/>
                <a:moveTo>
                  <a:pt x="82" y="114"/>
                </a:moveTo>
                <a:cubicBezTo>
                  <a:pt x="81" y="114"/>
                  <a:pt x="81" y="115"/>
                  <a:pt x="80" y="116"/>
                </a:cubicBezTo>
                <a:cubicBezTo>
                  <a:pt x="79" y="116"/>
                  <a:pt x="76" y="117"/>
                  <a:pt x="76" y="114"/>
                </a:cubicBezTo>
                <a:cubicBezTo>
                  <a:pt x="74" y="113"/>
                  <a:pt x="76" y="109"/>
                  <a:pt x="77" y="112"/>
                </a:cubicBezTo>
                <a:cubicBezTo>
                  <a:pt x="79" y="112"/>
                  <a:pt x="80" y="112"/>
                  <a:pt x="82" y="112"/>
                </a:cubicBezTo>
                <a:cubicBezTo>
                  <a:pt x="82" y="113"/>
                  <a:pt x="82" y="114"/>
                  <a:pt x="82" y="114"/>
                </a:cubicBezTo>
                <a:close/>
                <a:moveTo>
                  <a:pt x="84" y="130"/>
                </a:moveTo>
                <a:cubicBezTo>
                  <a:pt x="83" y="131"/>
                  <a:pt x="84" y="132"/>
                  <a:pt x="83" y="133"/>
                </a:cubicBezTo>
                <a:cubicBezTo>
                  <a:pt x="82" y="133"/>
                  <a:pt x="82" y="133"/>
                  <a:pt x="81" y="133"/>
                </a:cubicBezTo>
                <a:cubicBezTo>
                  <a:pt x="81" y="133"/>
                  <a:pt x="81" y="132"/>
                  <a:pt x="80" y="132"/>
                </a:cubicBezTo>
                <a:cubicBezTo>
                  <a:pt x="81" y="132"/>
                  <a:pt x="81" y="131"/>
                  <a:pt x="81" y="130"/>
                </a:cubicBezTo>
                <a:cubicBezTo>
                  <a:pt x="82" y="130"/>
                  <a:pt x="83" y="128"/>
                  <a:pt x="84" y="130"/>
                </a:cubicBezTo>
                <a:close/>
                <a:moveTo>
                  <a:pt x="87" y="135"/>
                </a:moveTo>
                <a:cubicBezTo>
                  <a:pt x="86" y="135"/>
                  <a:pt x="85" y="135"/>
                  <a:pt x="84" y="136"/>
                </a:cubicBezTo>
                <a:cubicBezTo>
                  <a:pt x="84" y="136"/>
                  <a:pt x="83" y="136"/>
                  <a:pt x="83" y="135"/>
                </a:cubicBezTo>
                <a:cubicBezTo>
                  <a:pt x="83" y="134"/>
                  <a:pt x="84" y="135"/>
                  <a:pt x="84" y="134"/>
                </a:cubicBezTo>
                <a:cubicBezTo>
                  <a:pt x="85" y="134"/>
                  <a:pt x="84" y="134"/>
                  <a:pt x="84" y="134"/>
                </a:cubicBezTo>
                <a:cubicBezTo>
                  <a:pt x="84" y="133"/>
                  <a:pt x="85" y="133"/>
                  <a:pt x="84" y="132"/>
                </a:cubicBezTo>
                <a:cubicBezTo>
                  <a:pt x="85" y="132"/>
                  <a:pt x="85" y="132"/>
                  <a:pt x="85" y="132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5" y="131"/>
                  <a:pt x="85" y="130"/>
                  <a:pt x="84" y="130"/>
                </a:cubicBezTo>
                <a:cubicBezTo>
                  <a:pt x="84" y="130"/>
                  <a:pt x="84" y="129"/>
                  <a:pt x="84" y="129"/>
                </a:cubicBezTo>
                <a:cubicBezTo>
                  <a:pt x="84" y="129"/>
                  <a:pt x="84" y="128"/>
                  <a:pt x="84" y="128"/>
                </a:cubicBezTo>
                <a:cubicBezTo>
                  <a:pt x="84" y="127"/>
                  <a:pt x="84" y="127"/>
                  <a:pt x="84" y="126"/>
                </a:cubicBezTo>
                <a:cubicBezTo>
                  <a:pt x="84" y="125"/>
                  <a:pt x="85" y="125"/>
                  <a:pt x="86" y="125"/>
                </a:cubicBezTo>
                <a:cubicBezTo>
                  <a:pt x="86" y="126"/>
                  <a:pt x="86" y="126"/>
                  <a:pt x="86" y="126"/>
                </a:cubicBezTo>
                <a:cubicBezTo>
                  <a:pt x="86" y="126"/>
                  <a:pt x="87" y="126"/>
                  <a:pt x="87" y="126"/>
                </a:cubicBezTo>
                <a:cubicBezTo>
                  <a:pt x="87" y="127"/>
                  <a:pt x="87" y="128"/>
                  <a:pt x="86" y="128"/>
                </a:cubicBezTo>
                <a:cubicBezTo>
                  <a:pt x="87" y="129"/>
                  <a:pt x="88" y="130"/>
                  <a:pt x="88" y="132"/>
                </a:cubicBezTo>
                <a:cubicBezTo>
                  <a:pt x="89" y="132"/>
                  <a:pt x="89" y="135"/>
                  <a:pt x="87" y="135"/>
                </a:cubicBezTo>
                <a:close/>
                <a:moveTo>
                  <a:pt x="76" y="79"/>
                </a:moveTo>
                <a:cubicBezTo>
                  <a:pt x="77" y="79"/>
                  <a:pt x="77" y="80"/>
                  <a:pt x="78" y="80"/>
                </a:cubicBezTo>
                <a:cubicBezTo>
                  <a:pt x="78" y="80"/>
                  <a:pt x="79" y="80"/>
                  <a:pt x="79" y="80"/>
                </a:cubicBezTo>
                <a:cubicBezTo>
                  <a:pt x="80" y="81"/>
                  <a:pt x="81" y="81"/>
                  <a:pt x="82" y="83"/>
                </a:cubicBezTo>
                <a:cubicBezTo>
                  <a:pt x="81" y="83"/>
                  <a:pt x="80" y="83"/>
                  <a:pt x="80" y="83"/>
                </a:cubicBezTo>
                <a:cubicBezTo>
                  <a:pt x="80" y="84"/>
                  <a:pt x="81" y="84"/>
                  <a:pt x="81" y="84"/>
                </a:cubicBezTo>
                <a:cubicBezTo>
                  <a:pt x="81" y="84"/>
                  <a:pt x="81" y="85"/>
                  <a:pt x="81" y="85"/>
                </a:cubicBezTo>
                <a:cubicBezTo>
                  <a:pt x="82" y="85"/>
                  <a:pt x="85" y="84"/>
                  <a:pt x="86" y="86"/>
                </a:cubicBezTo>
                <a:cubicBezTo>
                  <a:pt x="87" y="86"/>
                  <a:pt x="87" y="85"/>
                  <a:pt x="87" y="86"/>
                </a:cubicBezTo>
                <a:cubicBezTo>
                  <a:pt x="86" y="87"/>
                  <a:pt x="85" y="88"/>
                  <a:pt x="83" y="89"/>
                </a:cubicBezTo>
                <a:cubicBezTo>
                  <a:pt x="82" y="90"/>
                  <a:pt x="81" y="90"/>
                  <a:pt x="81" y="92"/>
                </a:cubicBezTo>
                <a:cubicBezTo>
                  <a:pt x="81" y="93"/>
                  <a:pt x="82" y="93"/>
                  <a:pt x="82" y="95"/>
                </a:cubicBezTo>
                <a:cubicBezTo>
                  <a:pt x="81" y="95"/>
                  <a:pt x="81" y="95"/>
                  <a:pt x="81" y="95"/>
                </a:cubicBezTo>
                <a:cubicBezTo>
                  <a:pt x="81" y="96"/>
                  <a:pt x="81" y="96"/>
                  <a:pt x="80" y="97"/>
                </a:cubicBezTo>
                <a:cubicBezTo>
                  <a:pt x="80" y="97"/>
                  <a:pt x="80" y="97"/>
                  <a:pt x="80" y="98"/>
                </a:cubicBezTo>
                <a:cubicBezTo>
                  <a:pt x="80" y="98"/>
                  <a:pt x="80" y="99"/>
                  <a:pt x="80" y="99"/>
                </a:cubicBezTo>
                <a:cubicBezTo>
                  <a:pt x="80" y="100"/>
                  <a:pt x="79" y="100"/>
                  <a:pt x="79" y="101"/>
                </a:cubicBezTo>
                <a:cubicBezTo>
                  <a:pt x="78" y="101"/>
                  <a:pt x="78" y="100"/>
                  <a:pt x="77" y="100"/>
                </a:cubicBezTo>
                <a:cubicBezTo>
                  <a:pt x="77" y="101"/>
                  <a:pt x="77" y="100"/>
                  <a:pt x="78" y="101"/>
                </a:cubicBezTo>
                <a:cubicBezTo>
                  <a:pt x="77" y="102"/>
                  <a:pt x="78" y="103"/>
                  <a:pt x="78" y="105"/>
                </a:cubicBezTo>
                <a:cubicBezTo>
                  <a:pt x="77" y="104"/>
                  <a:pt x="76" y="103"/>
                  <a:pt x="75" y="104"/>
                </a:cubicBezTo>
                <a:cubicBezTo>
                  <a:pt x="75" y="105"/>
                  <a:pt x="76" y="105"/>
                  <a:pt x="77" y="105"/>
                </a:cubicBezTo>
                <a:cubicBezTo>
                  <a:pt x="77" y="105"/>
                  <a:pt x="77" y="105"/>
                  <a:pt x="77" y="106"/>
                </a:cubicBezTo>
                <a:cubicBezTo>
                  <a:pt x="75" y="106"/>
                  <a:pt x="73" y="108"/>
                  <a:pt x="70" y="107"/>
                </a:cubicBezTo>
                <a:cubicBezTo>
                  <a:pt x="70" y="107"/>
                  <a:pt x="70" y="108"/>
                  <a:pt x="70" y="108"/>
                </a:cubicBezTo>
                <a:cubicBezTo>
                  <a:pt x="69" y="108"/>
                  <a:pt x="68" y="108"/>
                  <a:pt x="68" y="109"/>
                </a:cubicBezTo>
                <a:cubicBezTo>
                  <a:pt x="67" y="109"/>
                  <a:pt x="67" y="110"/>
                  <a:pt x="66" y="110"/>
                </a:cubicBezTo>
                <a:cubicBezTo>
                  <a:pt x="66" y="110"/>
                  <a:pt x="66" y="110"/>
                  <a:pt x="66" y="110"/>
                </a:cubicBezTo>
                <a:cubicBezTo>
                  <a:pt x="64" y="110"/>
                  <a:pt x="64" y="112"/>
                  <a:pt x="63" y="112"/>
                </a:cubicBezTo>
                <a:cubicBezTo>
                  <a:pt x="62" y="114"/>
                  <a:pt x="62" y="115"/>
                  <a:pt x="61" y="116"/>
                </a:cubicBezTo>
                <a:cubicBezTo>
                  <a:pt x="61" y="116"/>
                  <a:pt x="61" y="116"/>
                  <a:pt x="61" y="116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59" y="114"/>
                  <a:pt x="58" y="114"/>
                  <a:pt x="56" y="113"/>
                </a:cubicBezTo>
                <a:cubicBezTo>
                  <a:pt x="57" y="111"/>
                  <a:pt x="56" y="110"/>
                  <a:pt x="56" y="108"/>
                </a:cubicBezTo>
                <a:cubicBezTo>
                  <a:pt x="56" y="108"/>
                  <a:pt x="55" y="107"/>
                  <a:pt x="55" y="105"/>
                </a:cubicBezTo>
                <a:cubicBezTo>
                  <a:pt x="55" y="104"/>
                  <a:pt x="57" y="104"/>
                  <a:pt x="57" y="103"/>
                </a:cubicBezTo>
                <a:cubicBezTo>
                  <a:pt x="57" y="103"/>
                  <a:pt x="58" y="102"/>
                  <a:pt x="58" y="102"/>
                </a:cubicBezTo>
                <a:cubicBezTo>
                  <a:pt x="58" y="100"/>
                  <a:pt x="58" y="97"/>
                  <a:pt x="56" y="98"/>
                </a:cubicBezTo>
                <a:cubicBezTo>
                  <a:pt x="55" y="97"/>
                  <a:pt x="55" y="96"/>
                  <a:pt x="55" y="95"/>
                </a:cubicBezTo>
                <a:cubicBezTo>
                  <a:pt x="55" y="93"/>
                  <a:pt x="54" y="91"/>
                  <a:pt x="53" y="90"/>
                </a:cubicBezTo>
                <a:cubicBezTo>
                  <a:pt x="60" y="85"/>
                  <a:pt x="68" y="81"/>
                  <a:pt x="76" y="79"/>
                </a:cubicBezTo>
                <a:close/>
                <a:moveTo>
                  <a:pt x="51" y="128"/>
                </a:moveTo>
                <a:cubicBezTo>
                  <a:pt x="52" y="128"/>
                  <a:pt x="52" y="130"/>
                  <a:pt x="52" y="131"/>
                </a:cubicBezTo>
                <a:cubicBezTo>
                  <a:pt x="51" y="131"/>
                  <a:pt x="51" y="131"/>
                  <a:pt x="50" y="131"/>
                </a:cubicBezTo>
                <a:cubicBezTo>
                  <a:pt x="49" y="130"/>
                  <a:pt x="49" y="130"/>
                  <a:pt x="48" y="130"/>
                </a:cubicBezTo>
                <a:cubicBezTo>
                  <a:pt x="48" y="127"/>
                  <a:pt x="50" y="125"/>
                  <a:pt x="51" y="126"/>
                </a:cubicBezTo>
                <a:cubicBezTo>
                  <a:pt x="51" y="127"/>
                  <a:pt x="51" y="128"/>
                  <a:pt x="51" y="128"/>
                </a:cubicBezTo>
                <a:close/>
                <a:moveTo>
                  <a:pt x="39" y="104"/>
                </a:moveTo>
                <a:cubicBezTo>
                  <a:pt x="39" y="103"/>
                  <a:pt x="40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3"/>
                  <a:pt x="41" y="103"/>
                  <a:pt x="41" y="103"/>
                </a:cubicBezTo>
                <a:cubicBezTo>
                  <a:pt x="41" y="103"/>
                  <a:pt x="41" y="103"/>
                  <a:pt x="42" y="103"/>
                </a:cubicBezTo>
                <a:cubicBezTo>
                  <a:pt x="42" y="102"/>
                  <a:pt x="42" y="102"/>
                  <a:pt x="42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43" y="99"/>
                  <a:pt x="44" y="98"/>
                  <a:pt x="45" y="96"/>
                </a:cubicBezTo>
                <a:cubicBezTo>
                  <a:pt x="46" y="97"/>
                  <a:pt x="46" y="97"/>
                  <a:pt x="46" y="97"/>
                </a:cubicBezTo>
                <a:cubicBezTo>
                  <a:pt x="46" y="98"/>
                  <a:pt x="47" y="98"/>
                  <a:pt x="47" y="100"/>
                </a:cubicBezTo>
                <a:cubicBezTo>
                  <a:pt x="47" y="100"/>
                  <a:pt x="47" y="100"/>
                  <a:pt x="47" y="100"/>
                </a:cubicBezTo>
                <a:cubicBezTo>
                  <a:pt x="47" y="101"/>
                  <a:pt x="48" y="102"/>
                  <a:pt x="49" y="103"/>
                </a:cubicBezTo>
                <a:cubicBezTo>
                  <a:pt x="49" y="103"/>
                  <a:pt x="50" y="104"/>
                  <a:pt x="50" y="104"/>
                </a:cubicBezTo>
                <a:cubicBezTo>
                  <a:pt x="49" y="105"/>
                  <a:pt x="49" y="106"/>
                  <a:pt x="49" y="106"/>
                </a:cubicBezTo>
                <a:cubicBezTo>
                  <a:pt x="48" y="106"/>
                  <a:pt x="47" y="104"/>
                  <a:pt x="46" y="105"/>
                </a:cubicBezTo>
                <a:cubicBezTo>
                  <a:pt x="46" y="105"/>
                  <a:pt x="46" y="106"/>
                  <a:pt x="46" y="106"/>
                </a:cubicBezTo>
                <a:cubicBezTo>
                  <a:pt x="47" y="107"/>
                  <a:pt x="48" y="108"/>
                  <a:pt x="47" y="109"/>
                </a:cubicBezTo>
                <a:cubicBezTo>
                  <a:pt x="46" y="109"/>
                  <a:pt x="46" y="108"/>
                  <a:pt x="45" y="108"/>
                </a:cubicBezTo>
                <a:cubicBezTo>
                  <a:pt x="45" y="109"/>
                  <a:pt x="46" y="109"/>
                  <a:pt x="46" y="111"/>
                </a:cubicBezTo>
                <a:cubicBezTo>
                  <a:pt x="44" y="111"/>
                  <a:pt x="44" y="108"/>
                  <a:pt x="42" y="108"/>
                </a:cubicBezTo>
                <a:cubicBezTo>
                  <a:pt x="42" y="107"/>
                  <a:pt x="41" y="107"/>
                  <a:pt x="41" y="106"/>
                </a:cubicBezTo>
                <a:cubicBezTo>
                  <a:pt x="40" y="106"/>
                  <a:pt x="38" y="106"/>
                  <a:pt x="39" y="104"/>
                </a:cubicBezTo>
                <a:close/>
                <a:moveTo>
                  <a:pt x="37" y="108"/>
                </a:moveTo>
                <a:cubicBezTo>
                  <a:pt x="37" y="108"/>
                  <a:pt x="37" y="108"/>
                  <a:pt x="37" y="108"/>
                </a:cubicBezTo>
                <a:cubicBezTo>
                  <a:pt x="37" y="108"/>
                  <a:pt x="37" y="109"/>
                  <a:pt x="37" y="110"/>
                </a:cubicBezTo>
                <a:cubicBezTo>
                  <a:pt x="36" y="109"/>
                  <a:pt x="37" y="109"/>
                  <a:pt x="37" y="108"/>
                </a:cubicBezTo>
                <a:close/>
                <a:moveTo>
                  <a:pt x="24" y="135"/>
                </a:moveTo>
                <a:cubicBezTo>
                  <a:pt x="25" y="128"/>
                  <a:pt x="28" y="121"/>
                  <a:pt x="31" y="114"/>
                </a:cubicBezTo>
                <a:cubicBezTo>
                  <a:pt x="32" y="115"/>
                  <a:pt x="33" y="116"/>
                  <a:pt x="33" y="117"/>
                </a:cubicBezTo>
                <a:cubicBezTo>
                  <a:pt x="33" y="118"/>
                  <a:pt x="33" y="121"/>
                  <a:pt x="34" y="121"/>
                </a:cubicBezTo>
                <a:cubicBezTo>
                  <a:pt x="35" y="122"/>
                  <a:pt x="35" y="120"/>
                  <a:pt x="35" y="120"/>
                </a:cubicBezTo>
                <a:cubicBezTo>
                  <a:pt x="35" y="118"/>
                  <a:pt x="36" y="117"/>
                  <a:pt x="37" y="116"/>
                </a:cubicBezTo>
                <a:cubicBezTo>
                  <a:pt x="37" y="113"/>
                  <a:pt x="38" y="113"/>
                  <a:pt x="38" y="110"/>
                </a:cubicBezTo>
                <a:cubicBezTo>
                  <a:pt x="37" y="109"/>
                  <a:pt x="37" y="109"/>
                  <a:pt x="38" y="108"/>
                </a:cubicBezTo>
                <a:cubicBezTo>
                  <a:pt x="39" y="108"/>
                  <a:pt x="40" y="109"/>
                  <a:pt x="41" y="109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10"/>
                  <a:pt x="43" y="110"/>
                  <a:pt x="43" y="111"/>
                </a:cubicBezTo>
                <a:cubicBezTo>
                  <a:pt x="44" y="112"/>
                  <a:pt x="43" y="114"/>
                  <a:pt x="44" y="115"/>
                </a:cubicBezTo>
                <a:cubicBezTo>
                  <a:pt x="45" y="115"/>
                  <a:pt x="45" y="114"/>
                  <a:pt x="46" y="113"/>
                </a:cubicBezTo>
                <a:cubicBezTo>
                  <a:pt x="48" y="113"/>
                  <a:pt x="48" y="116"/>
                  <a:pt x="48" y="118"/>
                </a:cubicBezTo>
                <a:cubicBezTo>
                  <a:pt x="48" y="119"/>
                  <a:pt x="49" y="120"/>
                  <a:pt x="49" y="121"/>
                </a:cubicBezTo>
                <a:cubicBezTo>
                  <a:pt x="49" y="121"/>
                  <a:pt x="50" y="121"/>
                  <a:pt x="50" y="121"/>
                </a:cubicBezTo>
                <a:cubicBezTo>
                  <a:pt x="50" y="121"/>
                  <a:pt x="49" y="121"/>
                  <a:pt x="49" y="122"/>
                </a:cubicBezTo>
                <a:cubicBezTo>
                  <a:pt x="50" y="122"/>
                  <a:pt x="50" y="122"/>
                  <a:pt x="51" y="122"/>
                </a:cubicBezTo>
                <a:cubicBezTo>
                  <a:pt x="51" y="123"/>
                  <a:pt x="51" y="124"/>
                  <a:pt x="51" y="124"/>
                </a:cubicBezTo>
                <a:cubicBezTo>
                  <a:pt x="50" y="125"/>
                  <a:pt x="49" y="125"/>
                  <a:pt x="49" y="125"/>
                </a:cubicBezTo>
                <a:cubicBezTo>
                  <a:pt x="48" y="126"/>
                  <a:pt x="48" y="126"/>
                  <a:pt x="47" y="126"/>
                </a:cubicBezTo>
                <a:cubicBezTo>
                  <a:pt x="46" y="127"/>
                  <a:pt x="45" y="125"/>
                  <a:pt x="43" y="126"/>
                </a:cubicBezTo>
                <a:cubicBezTo>
                  <a:pt x="42" y="126"/>
                  <a:pt x="42" y="127"/>
                  <a:pt x="41" y="127"/>
                </a:cubicBezTo>
                <a:cubicBezTo>
                  <a:pt x="42" y="127"/>
                  <a:pt x="44" y="126"/>
                  <a:pt x="45" y="127"/>
                </a:cubicBezTo>
                <a:cubicBezTo>
                  <a:pt x="45" y="128"/>
                  <a:pt x="44" y="128"/>
                  <a:pt x="44" y="129"/>
                </a:cubicBezTo>
                <a:cubicBezTo>
                  <a:pt x="44" y="129"/>
                  <a:pt x="44" y="131"/>
                  <a:pt x="43" y="131"/>
                </a:cubicBezTo>
                <a:cubicBezTo>
                  <a:pt x="41" y="131"/>
                  <a:pt x="41" y="133"/>
                  <a:pt x="39" y="133"/>
                </a:cubicBezTo>
                <a:cubicBezTo>
                  <a:pt x="39" y="133"/>
                  <a:pt x="39" y="134"/>
                  <a:pt x="39" y="134"/>
                </a:cubicBezTo>
                <a:cubicBezTo>
                  <a:pt x="38" y="135"/>
                  <a:pt x="36" y="135"/>
                  <a:pt x="36" y="137"/>
                </a:cubicBezTo>
                <a:cubicBezTo>
                  <a:pt x="36" y="137"/>
                  <a:pt x="35" y="137"/>
                  <a:pt x="35" y="138"/>
                </a:cubicBezTo>
                <a:cubicBezTo>
                  <a:pt x="35" y="138"/>
                  <a:pt x="35" y="137"/>
                  <a:pt x="35" y="137"/>
                </a:cubicBezTo>
                <a:cubicBezTo>
                  <a:pt x="35" y="140"/>
                  <a:pt x="33" y="142"/>
                  <a:pt x="31" y="142"/>
                </a:cubicBezTo>
                <a:cubicBezTo>
                  <a:pt x="31" y="143"/>
                  <a:pt x="30" y="143"/>
                  <a:pt x="30" y="144"/>
                </a:cubicBezTo>
                <a:cubicBezTo>
                  <a:pt x="30" y="146"/>
                  <a:pt x="31" y="148"/>
                  <a:pt x="30" y="149"/>
                </a:cubicBezTo>
                <a:cubicBezTo>
                  <a:pt x="29" y="148"/>
                  <a:pt x="28" y="147"/>
                  <a:pt x="28" y="145"/>
                </a:cubicBezTo>
                <a:cubicBezTo>
                  <a:pt x="28" y="145"/>
                  <a:pt x="28" y="145"/>
                  <a:pt x="28" y="144"/>
                </a:cubicBezTo>
                <a:cubicBezTo>
                  <a:pt x="27" y="145"/>
                  <a:pt x="26" y="143"/>
                  <a:pt x="25" y="144"/>
                </a:cubicBezTo>
                <a:cubicBezTo>
                  <a:pt x="25" y="144"/>
                  <a:pt x="25" y="144"/>
                  <a:pt x="24" y="144"/>
                </a:cubicBezTo>
                <a:cubicBezTo>
                  <a:pt x="24" y="144"/>
                  <a:pt x="23" y="144"/>
                  <a:pt x="22" y="144"/>
                </a:cubicBezTo>
                <a:cubicBezTo>
                  <a:pt x="23" y="141"/>
                  <a:pt x="23" y="138"/>
                  <a:pt x="24" y="135"/>
                </a:cubicBezTo>
                <a:close/>
                <a:moveTo>
                  <a:pt x="47" y="130"/>
                </a:moveTo>
                <a:cubicBezTo>
                  <a:pt x="47" y="131"/>
                  <a:pt x="47" y="131"/>
                  <a:pt x="47" y="132"/>
                </a:cubicBezTo>
                <a:cubicBezTo>
                  <a:pt x="46" y="132"/>
                  <a:pt x="44" y="133"/>
                  <a:pt x="44" y="131"/>
                </a:cubicBezTo>
                <a:cubicBezTo>
                  <a:pt x="45" y="131"/>
                  <a:pt x="46" y="131"/>
                  <a:pt x="47" y="130"/>
                </a:cubicBezTo>
                <a:cubicBezTo>
                  <a:pt x="47" y="130"/>
                  <a:pt x="47" y="130"/>
                  <a:pt x="47" y="130"/>
                </a:cubicBezTo>
                <a:close/>
                <a:moveTo>
                  <a:pt x="37" y="156"/>
                </a:moveTo>
                <a:cubicBezTo>
                  <a:pt x="36" y="157"/>
                  <a:pt x="36" y="156"/>
                  <a:pt x="36" y="156"/>
                </a:cubicBezTo>
                <a:cubicBezTo>
                  <a:pt x="36" y="157"/>
                  <a:pt x="36" y="157"/>
                  <a:pt x="36" y="157"/>
                </a:cubicBezTo>
                <a:cubicBezTo>
                  <a:pt x="35" y="157"/>
                  <a:pt x="34" y="157"/>
                  <a:pt x="34" y="156"/>
                </a:cubicBezTo>
                <a:cubicBezTo>
                  <a:pt x="34" y="155"/>
                  <a:pt x="36" y="156"/>
                  <a:pt x="37" y="156"/>
                </a:cubicBezTo>
                <a:close/>
                <a:moveTo>
                  <a:pt x="34" y="154"/>
                </a:moveTo>
                <a:cubicBezTo>
                  <a:pt x="33" y="155"/>
                  <a:pt x="32" y="155"/>
                  <a:pt x="31" y="155"/>
                </a:cubicBezTo>
                <a:cubicBezTo>
                  <a:pt x="31" y="153"/>
                  <a:pt x="28" y="153"/>
                  <a:pt x="27" y="151"/>
                </a:cubicBezTo>
                <a:cubicBezTo>
                  <a:pt x="28" y="150"/>
                  <a:pt x="29" y="151"/>
                  <a:pt x="30" y="151"/>
                </a:cubicBezTo>
                <a:cubicBezTo>
                  <a:pt x="31" y="152"/>
                  <a:pt x="33" y="153"/>
                  <a:pt x="34" y="154"/>
                </a:cubicBezTo>
                <a:close/>
                <a:moveTo>
                  <a:pt x="25" y="152"/>
                </a:moveTo>
                <a:cubicBezTo>
                  <a:pt x="25" y="153"/>
                  <a:pt x="24" y="154"/>
                  <a:pt x="24" y="155"/>
                </a:cubicBezTo>
                <a:cubicBezTo>
                  <a:pt x="24" y="156"/>
                  <a:pt x="25" y="156"/>
                  <a:pt x="26" y="157"/>
                </a:cubicBezTo>
                <a:cubicBezTo>
                  <a:pt x="26" y="157"/>
                  <a:pt x="26" y="158"/>
                  <a:pt x="27" y="158"/>
                </a:cubicBezTo>
                <a:cubicBezTo>
                  <a:pt x="27" y="159"/>
                  <a:pt x="26" y="161"/>
                  <a:pt x="26" y="161"/>
                </a:cubicBezTo>
                <a:cubicBezTo>
                  <a:pt x="26" y="163"/>
                  <a:pt x="28" y="163"/>
                  <a:pt x="29" y="163"/>
                </a:cubicBezTo>
                <a:cubicBezTo>
                  <a:pt x="30" y="164"/>
                  <a:pt x="30" y="164"/>
                  <a:pt x="30" y="164"/>
                </a:cubicBezTo>
                <a:cubicBezTo>
                  <a:pt x="30" y="164"/>
                  <a:pt x="31" y="164"/>
                  <a:pt x="32" y="164"/>
                </a:cubicBezTo>
                <a:cubicBezTo>
                  <a:pt x="33" y="164"/>
                  <a:pt x="33" y="162"/>
                  <a:pt x="34" y="162"/>
                </a:cubicBezTo>
                <a:cubicBezTo>
                  <a:pt x="34" y="163"/>
                  <a:pt x="34" y="164"/>
                  <a:pt x="34" y="164"/>
                </a:cubicBezTo>
                <a:cubicBezTo>
                  <a:pt x="34" y="164"/>
                  <a:pt x="35" y="163"/>
                  <a:pt x="35" y="163"/>
                </a:cubicBezTo>
                <a:cubicBezTo>
                  <a:pt x="36" y="163"/>
                  <a:pt x="36" y="164"/>
                  <a:pt x="36" y="164"/>
                </a:cubicBezTo>
                <a:cubicBezTo>
                  <a:pt x="36" y="164"/>
                  <a:pt x="37" y="164"/>
                  <a:pt x="37" y="164"/>
                </a:cubicBezTo>
                <a:cubicBezTo>
                  <a:pt x="38" y="165"/>
                  <a:pt x="38" y="166"/>
                  <a:pt x="39" y="165"/>
                </a:cubicBezTo>
                <a:cubicBezTo>
                  <a:pt x="40" y="166"/>
                  <a:pt x="41" y="166"/>
                  <a:pt x="41" y="167"/>
                </a:cubicBezTo>
                <a:cubicBezTo>
                  <a:pt x="42" y="167"/>
                  <a:pt x="42" y="168"/>
                  <a:pt x="42" y="168"/>
                </a:cubicBezTo>
                <a:cubicBezTo>
                  <a:pt x="42" y="168"/>
                  <a:pt x="43" y="169"/>
                  <a:pt x="43" y="169"/>
                </a:cubicBezTo>
                <a:cubicBezTo>
                  <a:pt x="44" y="170"/>
                  <a:pt x="45" y="172"/>
                  <a:pt x="47" y="173"/>
                </a:cubicBezTo>
                <a:cubicBezTo>
                  <a:pt x="47" y="174"/>
                  <a:pt x="48" y="174"/>
                  <a:pt x="48" y="175"/>
                </a:cubicBezTo>
                <a:cubicBezTo>
                  <a:pt x="47" y="176"/>
                  <a:pt x="47" y="176"/>
                  <a:pt x="46" y="177"/>
                </a:cubicBezTo>
                <a:cubicBezTo>
                  <a:pt x="47" y="177"/>
                  <a:pt x="47" y="177"/>
                  <a:pt x="48" y="177"/>
                </a:cubicBezTo>
                <a:cubicBezTo>
                  <a:pt x="49" y="178"/>
                  <a:pt x="50" y="179"/>
                  <a:pt x="51" y="180"/>
                </a:cubicBezTo>
                <a:cubicBezTo>
                  <a:pt x="52" y="180"/>
                  <a:pt x="53" y="181"/>
                  <a:pt x="54" y="182"/>
                </a:cubicBezTo>
                <a:cubicBezTo>
                  <a:pt x="55" y="182"/>
                  <a:pt x="55" y="183"/>
                  <a:pt x="56" y="184"/>
                </a:cubicBezTo>
                <a:cubicBezTo>
                  <a:pt x="56" y="185"/>
                  <a:pt x="57" y="185"/>
                  <a:pt x="57" y="185"/>
                </a:cubicBezTo>
                <a:cubicBezTo>
                  <a:pt x="56" y="186"/>
                  <a:pt x="56" y="188"/>
                  <a:pt x="55" y="188"/>
                </a:cubicBezTo>
                <a:cubicBezTo>
                  <a:pt x="54" y="189"/>
                  <a:pt x="54" y="189"/>
                  <a:pt x="54" y="190"/>
                </a:cubicBezTo>
                <a:cubicBezTo>
                  <a:pt x="54" y="190"/>
                  <a:pt x="53" y="190"/>
                  <a:pt x="53" y="190"/>
                </a:cubicBezTo>
                <a:cubicBezTo>
                  <a:pt x="53" y="191"/>
                  <a:pt x="53" y="192"/>
                  <a:pt x="53" y="193"/>
                </a:cubicBezTo>
                <a:cubicBezTo>
                  <a:pt x="52" y="194"/>
                  <a:pt x="51" y="196"/>
                  <a:pt x="50" y="198"/>
                </a:cubicBezTo>
                <a:cubicBezTo>
                  <a:pt x="49" y="198"/>
                  <a:pt x="48" y="199"/>
                  <a:pt x="46" y="199"/>
                </a:cubicBezTo>
                <a:cubicBezTo>
                  <a:pt x="46" y="200"/>
                  <a:pt x="45" y="200"/>
                  <a:pt x="44" y="201"/>
                </a:cubicBezTo>
                <a:cubicBezTo>
                  <a:pt x="44" y="202"/>
                  <a:pt x="44" y="202"/>
                  <a:pt x="44" y="203"/>
                </a:cubicBezTo>
                <a:cubicBezTo>
                  <a:pt x="36" y="195"/>
                  <a:pt x="30" y="185"/>
                  <a:pt x="26" y="174"/>
                </a:cubicBezTo>
                <a:cubicBezTo>
                  <a:pt x="26" y="174"/>
                  <a:pt x="26" y="174"/>
                  <a:pt x="26" y="174"/>
                </a:cubicBezTo>
                <a:cubicBezTo>
                  <a:pt x="27" y="173"/>
                  <a:pt x="26" y="172"/>
                  <a:pt x="27" y="172"/>
                </a:cubicBezTo>
                <a:cubicBezTo>
                  <a:pt x="27" y="171"/>
                  <a:pt x="27" y="172"/>
                  <a:pt x="27" y="171"/>
                </a:cubicBezTo>
                <a:cubicBezTo>
                  <a:pt x="27" y="171"/>
                  <a:pt x="29" y="169"/>
                  <a:pt x="29" y="169"/>
                </a:cubicBezTo>
                <a:cubicBezTo>
                  <a:pt x="29" y="167"/>
                  <a:pt x="29" y="166"/>
                  <a:pt x="28" y="165"/>
                </a:cubicBezTo>
                <a:cubicBezTo>
                  <a:pt x="27" y="166"/>
                  <a:pt x="26" y="164"/>
                  <a:pt x="25" y="163"/>
                </a:cubicBezTo>
                <a:cubicBezTo>
                  <a:pt x="25" y="162"/>
                  <a:pt x="24" y="162"/>
                  <a:pt x="24" y="162"/>
                </a:cubicBezTo>
                <a:cubicBezTo>
                  <a:pt x="24" y="161"/>
                  <a:pt x="24" y="160"/>
                  <a:pt x="23" y="159"/>
                </a:cubicBezTo>
                <a:cubicBezTo>
                  <a:pt x="23" y="159"/>
                  <a:pt x="23" y="159"/>
                  <a:pt x="23" y="159"/>
                </a:cubicBezTo>
                <a:cubicBezTo>
                  <a:pt x="22" y="157"/>
                  <a:pt x="22" y="154"/>
                  <a:pt x="22" y="152"/>
                </a:cubicBezTo>
                <a:cubicBezTo>
                  <a:pt x="23" y="151"/>
                  <a:pt x="24" y="150"/>
                  <a:pt x="25" y="152"/>
                </a:cubicBezTo>
                <a:close/>
              </a:path>
            </a:pathLst>
          </a:custGeom>
          <a:solidFill>
            <a:srgbClr val="FCB0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Freeform 9"/>
          <p:cNvSpPr>
            <a:spLocks noEditPoints="1"/>
          </p:cNvSpPr>
          <p:nvPr/>
        </p:nvSpPr>
        <p:spPr bwMode="auto">
          <a:xfrm>
            <a:off x="9660036" y="3293010"/>
            <a:ext cx="754063" cy="717550"/>
          </a:xfrm>
          <a:custGeom>
            <a:avLst/>
            <a:gdLst>
              <a:gd name="T0" fmla="*/ 137 w 326"/>
              <a:gd name="T1" fmla="*/ 205 h 310"/>
              <a:gd name="T2" fmla="*/ 155 w 326"/>
              <a:gd name="T3" fmla="*/ 211 h 310"/>
              <a:gd name="T4" fmla="*/ 175 w 326"/>
              <a:gd name="T5" fmla="*/ 204 h 310"/>
              <a:gd name="T6" fmla="*/ 195 w 326"/>
              <a:gd name="T7" fmla="*/ 211 h 310"/>
              <a:gd name="T8" fmla="*/ 212 w 326"/>
              <a:gd name="T9" fmla="*/ 205 h 310"/>
              <a:gd name="T10" fmla="*/ 250 w 326"/>
              <a:gd name="T11" fmla="*/ 88 h 310"/>
              <a:gd name="T12" fmla="*/ 204 w 326"/>
              <a:gd name="T13" fmla="*/ 63 h 310"/>
              <a:gd name="T14" fmla="*/ 186 w 326"/>
              <a:gd name="T15" fmla="*/ 65 h 310"/>
              <a:gd name="T16" fmla="*/ 186 w 326"/>
              <a:gd name="T17" fmla="*/ 55 h 310"/>
              <a:gd name="T18" fmla="*/ 191 w 326"/>
              <a:gd name="T19" fmla="*/ 49 h 310"/>
              <a:gd name="T20" fmla="*/ 211 w 326"/>
              <a:gd name="T21" fmla="*/ 58 h 310"/>
              <a:gd name="T22" fmla="*/ 268 w 326"/>
              <a:gd name="T23" fmla="*/ 15 h 310"/>
              <a:gd name="T24" fmla="*/ 273 w 326"/>
              <a:gd name="T25" fmla="*/ 9 h 310"/>
              <a:gd name="T26" fmla="*/ 266 w 326"/>
              <a:gd name="T27" fmla="*/ 6 h 310"/>
              <a:gd name="T28" fmla="*/ 232 w 326"/>
              <a:gd name="T29" fmla="*/ 0 h 310"/>
              <a:gd name="T30" fmla="*/ 187 w 326"/>
              <a:gd name="T31" fmla="*/ 37 h 310"/>
              <a:gd name="T32" fmla="*/ 183 w 326"/>
              <a:gd name="T33" fmla="*/ 41 h 310"/>
              <a:gd name="T34" fmla="*/ 165 w 326"/>
              <a:gd name="T35" fmla="*/ 11 h 310"/>
              <a:gd name="T36" fmla="*/ 152 w 326"/>
              <a:gd name="T37" fmla="*/ 10 h 310"/>
              <a:gd name="T38" fmla="*/ 151 w 326"/>
              <a:gd name="T39" fmla="*/ 24 h 310"/>
              <a:gd name="T40" fmla="*/ 167 w 326"/>
              <a:gd name="T41" fmla="*/ 66 h 310"/>
              <a:gd name="T42" fmla="*/ 146 w 326"/>
              <a:gd name="T43" fmla="*/ 63 h 310"/>
              <a:gd name="T44" fmla="*/ 100 w 326"/>
              <a:gd name="T45" fmla="*/ 88 h 310"/>
              <a:gd name="T46" fmla="*/ 137 w 326"/>
              <a:gd name="T47" fmla="*/ 205 h 310"/>
              <a:gd name="T48" fmla="*/ 0 w 326"/>
              <a:gd name="T49" fmla="*/ 220 h 310"/>
              <a:gd name="T50" fmla="*/ 0 w 326"/>
              <a:gd name="T51" fmla="*/ 310 h 310"/>
              <a:gd name="T52" fmla="*/ 326 w 326"/>
              <a:gd name="T53" fmla="*/ 310 h 310"/>
              <a:gd name="T54" fmla="*/ 326 w 326"/>
              <a:gd name="T55" fmla="*/ 220 h 310"/>
              <a:gd name="T56" fmla="*/ 0 w 326"/>
              <a:gd name="T57" fmla="*/ 220 h 310"/>
              <a:gd name="T58" fmla="*/ 46 w 326"/>
              <a:gd name="T59" fmla="*/ 294 h 310"/>
              <a:gd name="T60" fmla="*/ 26 w 326"/>
              <a:gd name="T61" fmla="*/ 294 h 310"/>
              <a:gd name="T62" fmla="*/ 26 w 326"/>
              <a:gd name="T63" fmla="*/ 236 h 310"/>
              <a:gd name="T64" fmla="*/ 46 w 326"/>
              <a:gd name="T65" fmla="*/ 236 h 310"/>
              <a:gd name="T66" fmla="*/ 46 w 326"/>
              <a:gd name="T67" fmla="*/ 294 h 310"/>
              <a:gd name="T68" fmla="*/ 108 w 326"/>
              <a:gd name="T69" fmla="*/ 292 h 310"/>
              <a:gd name="T70" fmla="*/ 81 w 326"/>
              <a:gd name="T71" fmla="*/ 265 h 310"/>
              <a:gd name="T72" fmla="*/ 108 w 326"/>
              <a:gd name="T73" fmla="*/ 238 h 310"/>
              <a:gd name="T74" fmla="*/ 135 w 326"/>
              <a:gd name="T75" fmla="*/ 265 h 310"/>
              <a:gd name="T76" fmla="*/ 108 w 326"/>
              <a:gd name="T77" fmla="*/ 292 h 310"/>
              <a:gd name="T78" fmla="*/ 305 w 326"/>
              <a:gd name="T79" fmla="*/ 294 h 310"/>
              <a:gd name="T80" fmla="*/ 285 w 326"/>
              <a:gd name="T81" fmla="*/ 294 h 310"/>
              <a:gd name="T82" fmla="*/ 285 w 326"/>
              <a:gd name="T83" fmla="*/ 236 h 310"/>
              <a:gd name="T84" fmla="*/ 305 w 326"/>
              <a:gd name="T85" fmla="*/ 236 h 310"/>
              <a:gd name="T86" fmla="*/ 305 w 326"/>
              <a:gd name="T87" fmla="*/ 294 h 310"/>
              <a:gd name="T88" fmla="*/ 108 w 326"/>
              <a:gd name="T89" fmla="*/ 254 h 310"/>
              <a:gd name="T90" fmla="*/ 97 w 326"/>
              <a:gd name="T91" fmla="*/ 265 h 310"/>
              <a:gd name="T92" fmla="*/ 108 w 326"/>
              <a:gd name="T93" fmla="*/ 276 h 310"/>
              <a:gd name="T94" fmla="*/ 120 w 326"/>
              <a:gd name="T95" fmla="*/ 265 h 310"/>
              <a:gd name="T96" fmla="*/ 108 w 326"/>
              <a:gd name="T97" fmla="*/ 254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" h="310">
                <a:moveTo>
                  <a:pt x="137" y="205"/>
                </a:moveTo>
                <a:cubicBezTo>
                  <a:pt x="143" y="209"/>
                  <a:pt x="149" y="211"/>
                  <a:pt x="155" y="211"/>
                </a:cubicBezTo>
                <a:cubicBezTo>
                  <a:pt x="163" y="211"/>
                  <a:pt x="170" y="208"/>
                  <a:pt x="175" y="204"/>
                </a:cubicBezTo>
                <a:cubicBezTo>
                  <a:pt x="180" y="208"/>
                  <a:pt x="187" y="211"/>
                  <a:pt x="195" y="211"/>
                </a:cubicBezTo>
                <a:cubicBezTo>
                  <a:pt x="201" y="211"/>
                  <a:pt x="207" y="209"/>
                  <a:pt x="212" y="205"/>
                </a:cubicBezTo>
                <a:cubicBezTo>
                  <a:pt x="250" y="175"/>
                  <a:pt x="267" y="124"/>
                  <a:pt x="250" y="88"/>
                </a:cubicBezTo>
                <a:cubicBezTo>
                  <a:pt x="242" y="72"/>
                  <a:pt x="226" y="63"/>
                  <a:pt x="204" y="63"/>
                </a:cubicBezTo>
                <a:cubicBezTo>
                  <a:pt x="198" y="63"/>
                  <a:pt x="192" y="64"/>
                  <a:pt x="186" y="65"/>
                </a:cubicBezTo>
                <a:cubicBezTo>
                  <a:pt x="186" y="62"/>
                  <a:pt x="186" y="59"/>
                  <a:pt x="186" y="55"/>
                </a:cubicBezTo>
                <a:cubicBezTo>
                  <a:pt x="187" y="53"/>
                  <a:pt x="189" y="51"/>
                  <a:pt x="191" y="49"/>
                </a:cubicBezTo>
                <a:cubicBezTo>
                  <a:pt x="194" y="53"/>
                  <a:pt x="201" y="58"/>
                  <a:pt x="211" y="58"/>
                </a:cubicBezTo>
                <a:cubicBezTo>
                  <a:pt x="227" y="58"/>
                  <a:pt x="247" y="44"/>
                  <a:pt x="268" y="15"/>
                </a:cubicBezTo>
                <a:cubicBezTo>
                  <a:pt x="273" y="9"/>
                  <a:pt x="273" y="9"/>
                  <a:pt x="273" y="9"/>
                </a:cubicBezTo>
                <a:cubicBezTo>
                  <a:pt x="266" y="6"/>
                  <a:pt x="266" y="6"/>
                  <a:pt x="266" y="6"/>
                </a:cubicBezTo>
                <a:cubicBezTo>
                  <a:pt x="265" y="6"/>
                  <a:pt x="249" y="0"/>
                  <a:pt x="232" y="0"/>
                </a:cubicBezTo>
                <a:cubicBezTo>
                  <a:pt x="207" y="0"/>
                  <a:pt x="191" y="13"/>
                  <a:pt x="187" y="37"/>
                </a:cubicBezTo>
                <a:cubicBezTo>
                  <a:pt x="186" y="38"/>
                  <a:pt x="184" y="40"/>
                  <a:pt x="183" y="41"/>
                </a:cubicBezTo>
                <a:cubicBezTo>
                  <a:pt x="180" y="32"/>
                  <a:pt x="174" y="22"/>
                  <a:pt x="165" y="11"/>
                </a:cubicBezTo>
                <a:cubicBezTo>
                  <a:pt x="162" y="7"/>
                  <a:pt x="156" y="7"/>
                  <a:pt x="152" y="10"/>
                </a:cubicBezTo>
                <a:cubicBezTo>
                  <a:pt x="148" y="14"/>
                  <a:pt x="148" y="20"/>
                  <a:pt x="151" y="24"/>
                </a:cubicBezTo>
                <a:cubicBezTo>
                  <a:pt x="166" y="41"/>
                  <a:pt x="168" y="56"/>
                  <a:pt x="167" y="66"/>
                </a:cubicBezTo>
                <a:cubicBezTo>
                  <a:pt x="161" y="64"/>
                  <a:pt x="154" y="63"/>
                  <a:pt x="146" y="63"/>
                </a:cubicBezTo>
                <a:cubicBezTo>
                  <a:pt x="118" y="63"/>
                  <a:pt x="105" y="77"/>
                  <a:pt x="100" y="88"/>
                </a:cubicBezTo>
                <a:cubicBezTo>
                  <a:pt x="83" y="124"/>
                  <a:pt x="99" y="175"/>
                  <a:pt x="137" y="205"/>
                </a:cubicBezTo>
                <a:close/>
                <a:moveTo>
                  <a:pt x="0" y="220"/>
                </a:moveTo>
                <a:cubicBezTo>
                  <a:pt x="0" y="310"/>
                  <a:pt x="0" y="310"/>
                  <a:pt x="0" y="310"/>
                </a:cubicBezTo>
                <a:cubicBezTo>
                  <a:pt x="326" y="310"/>
                  <a:pt x="326" y="310"/>
                  <a:pt x="326" y="310"/>
                </a:cubicBezTo>
                <a:cubicBezTo>
                  <a:pt x="326" y="220"/>
                  <a:pt x="326" y="220"/>
                  <a:pt x="326" y="220"/>
                </a:cubicBezTo>
                <a:lnTo>
                  <a:pt x="0" y="220"/>
                </a:lnTo>
                <a:close/>
                <a:moveTo>
                  <a:pt x="46" y="294"/>
                </a:moveTo>
                <a:cubicBezTo>
                  <a:pt x="26" y="294"/>
                  <a:pt x="26" y="294"/>
                  <a:pt x="26" y="294"/>
                </a:cubicBezTo>
                <a:cubicBezTo>
                  <a:pt x="26" y="236"/>
                  <a:pt x="26" y="236"/>
                  <a:pt x="26" y="236"/>
                </a:cubicBezTo>
                <a:cubicBezTo>
                  <a:pt x="46" y="236"/>
                  <a:pt x="46" y="236"/>
                  <a:pt x="46" y="236"/>
                </a:cubicBezTo>
                <a:lnTo>
                  <a:pt x="46" y="294"/>
                </a:lnTo>
                <a:close/>
                <a:moveTo>
                  <a:pt x="108" y="292"/>
                </a:moveTo>
                <a:cubicBezTo>
                  <a:pt x="93" y="292"/>
                  <a:pt x="81" y="280"/>
                  <a:pt x="81" y="265"/>
                </a:cubicBezTo>
                <a:cubicBezTo>
                  <a:pt x="81" y="250"/>
                  <a:pt x="93" y="238"/>
                  <a:pt x="108" y="238"/>
                </a:cubicBezTo>
                <a:cubicBezTo>
                  <a:pt x="123" y="238"/>
                  <a:pt x="135" y="250"/>
                  <a:pt x="135" y="265"/>
                </a:cubicBezTo>
                <a:cubicBezTo>
                  <a:pt x="135" y="280"/>
                  <a:pt x="123" y="292"/>
                  <a:pt x="108" y="292"/>
                </a:cubicBezTo>
                <a:close/>
                <a:moveTo>
                  <a:pt x="305" y="294"/>
                </a:moveTo>
                <a:cubicBezTo>
                  <a:pt x="285" y="294"/>
                  <a:pt x="285" y="294"/>
                  <a:pt x="285" y="294"/>
                </a:cubicBezTo>
                <a:cubicBezTo>
                  <a:pt x="285" y="236"/>
                  <a:pt x="285" y="236"/>
                  <a:pt x="285" y="236"/>
                </a:cubicBezTo>
                <a:cubicBezTo>
                  <a:pt x="305" y="236"/>
                  <a:pt x="305" y="236"/>
                  <a:pt x="305" y="236"/>
                </a:cubicBezTo>
                <a:lnTo>
                  <a:pt x="305" y="294"/>
                </a:lnTo>
                <a:close/>
                <a:moveTo>
                  <a:pt x="108" y="254"/>
                </a:moveTo>
                <a:cubicBezTo>
                  <a:pt x="102" y="254"/>
                  <a:pt x="97" y="259"/>
                  <a:pt x="97" y="265"/>
                </a:cubicBezTo>
                <a:cubicBezTo>
                  <a:pt x="97" y="271"/>
                  <a:pt x="102" y="276"/>
                  <a:pt x="108" y="276"/>
                </a:cubicBezTo>
                <a:cubicBezTo>
                  <a:pt x="114" y="276"/>
                  <a:pt x="120" y="271"/>
                  <a:pt x="120" y="265"/>
                </a:cubicBezTo>
                <a:cubicBezTo>
                  <a:pt x="120" y="259"/>
                  <a:pt x="114" y="254"/>
                  <a:pt x="108" y="254"/>
                </a:cubicBezTo>
                <a:close/>
              </a:path>
            </a:pathLst>
          </a:custGeom>
          <a:solidFill>
            <a:srgbClr val="FCB0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Freeform 12"/>
          <p:cNvSpPr>
            <a:spLocks noEditPoints="1"/>
          </p:cNvSpPr>
          <p:nvPr/>
        </p:nvSpPr>
        <p:spPr bwMode="auto">
          <a:xfrm>
            <a:off x="6439137" y="3476711"/>
            <a:ext cx="552758" cy="484244"/>
          </a:xfrm>
          <a:custGeom>
            <a:avLst/>
            <a:gdLst>
              <a:gd name="T0" fmla="*/ 272 w 327"/>
              <a:gd name="T1" fmla="*/ 165 h 286"/>
              <a:gd name="T2" fmla="*/ 263 w 327"/>
              <a:gd name="T3" fmla="*/ 148 h 286"/>
              <a:gd name="T4" fmla="*/ 254 w 327"/>
              <a:gd name="T5" fmla="*/ 150 h 286"/>
              <a:gd name="T6" fmla="*/ 235 w 327"/>
              <a:gd name="T7" fmla="*/ 145 h 286"/>
              <a:gd name="T8" fmla="*/ 226 w 327"/>
              <a:gd name="T9" fmla="*/ 101 h 286"/>
              <a:gd name="T10" fmla="*/ 216 w 327"/>
              <a:gd name="T11" fmla="*/ 183 h 286"/>
              <a:gd name="T12" fmla="*/ 211 w 327"/>
              <a:gd name="T13" fmla="*/ 186 h 286"/>
              <a:gd name="T14" fmla="*/ 202 w 327"/>
              <a:gd name="T15" fmla="*/ 155 h 286"/>
              <a:gd name="T16" fmla="*/ 192 w 327"/>
              <a:gd name="T17" fmla="*/ 204 h 286"/>
              <a:gd name="T18" fmla="*/ 192 w 327"/>
              <a:gd name="T19" fmla="*/ 220 h 286"/>
              <a:gd name="T20" fmla="*/ 214 w 327"/>
              <a:gd name="T21" fmla="*/ 286 h 286"/>
              <a:gd name="T22" fmla="*/ 270 w 327"/>
              <a:gd name="T23" fmla="*/ 259 h 286"/>
              <a:gd name="T24" fmla="*/ 289 w 327"/>
              <a:gd name="T25" fmla="*/ 170 h 286"/>
              <a:gd name="T26" fmla="*/ 261 w 327"/>
              <a:gd name="T27" fmla="*/ 137 h 286"/>
              <a:gd name="T28" fmla="*/ 273 w 327"/>
              <a:gd name="T29" fmla="*/ 140 h 286"/>
              <a:gd name="T30" fmla="*/ 283 w 327"/>
              <a:gd name="T31" fmla="*/ 125 h 286"/>
              <a:gd name="T32" fmla="*/ 247 w 327"/>
              <a:gd name="T33" fmla="*/ 129 h 286"/>
              <a:gd name="T34" fmla="*/ 186 w 327"/>
              <a:gd name="T35" fmla="*/ 140 h 286"/>
              <a:gd name="T36" fmla="*/ 204 w 327"/>
              <a:gd name="T37" fmla="*/ 125 h 286"/>
              <a:gd name="T38" fmla="*/ 186 w 327"/>
              <a:gd name="T39" fmla="*/ 140 h 286"/>
              <a:gd name="T40" fmla="*/ 186 w 327"/>
              <a:gd name="T41" fmla="*/ 69 h 286"/>
              <a:gd name="T42" fmla="*/ 239 w 327"/>
              <a:gd name="T43" fmla="*/ 53 h 286"/>
              <a:gd name="T44" fmla="*/ 186 w 327"/>
              <a:gd name="T45" fmla="*/ 104 h 286"/>
              <a:gd name="T46" fmla="*/ 226 w 327"/>
              <a:gd name="T47" fmla="*/ 89 h 286"/>
              <a:gd name="T48" fmla="*/ 283 w 327"/>
              <a:gd name="T49" fmla="*/ 104 h 286"/>
              <a:gd name="T50" fmla="*/ 186 w 327"/>
              <a:gd name="T51" fmla="*/ 89 h 286"/>
              <a:gd name="T52" fmla="*/ 141 w 327"/>
              <a:gd name="T53" fmla="*/ 160 h 286"/>
              <a:gd name="T54" fmla="*/ 45 w 327"/>
              <a:gd name="T55" fmla="*/ 175 h 286"/>
              <a:gd name="T56" fmla="*/ 141 w 327"/>
              <a:gd name="T57" fmla="*/ 160 h 286"/>
              <a:gd name="T58" fmla="*/ 39 w 327"/>
              <a:gd name="T59" fmla="*/ 0 h 286"/>
              <a:gd name="T60" fmla="*/ 0 w 327"/>
              <a:gd name="T61" fmla="*/ 185 h 286"/>
              <a:gd name="T62" fmla="*/ 181 w 327"/>
              <a:gd name="T63" fmla="*/ 224 h 286"/>
              <a:gd name="T64" fmla="*/ 180 w 327"/>
              <a:gd name="T65" fmla="*/ 198 h 286"/>
              <a:gd name="T66" fmla="*/ 170 w 327"/>
              <a:gd name="T67" fmla="*/ 27 h 286"/>
              <a:gd name="T68" fmla="*/ 289 w 327"/>
              <a:gd name="T69" fmla="*/ 27 h 286"/>
              <a:gd name="T70" fmla="*/ 301 w 327"/>
              <a:gd name="T71" fmla="*/ 74 h 286"/>
              <a:gd name="T72" fmla="*/ 301 w 327"/>
              <a:gd name="T73" fmla="*/ 222 h 286"/>
              <a:gd name="T74" fmla="*/ 327 w 327"/>
              <a:gd name="T75" fmla="*/ 39 h 286"/>
              <a:gd name="T76" fmla="*/ 158 w 327"/>
              <a:gd name="T77" fmla="*/ 198 h 286"/>
              <a:gd name="T78" fmla="*/ 27 w 327"/>
              <a:gd name="T79" fmla="*/ 185 h 286"/>
              <a:gd name="T80" fmla="*/ 39 w 327"/>
              <a:gd name="T81" fmla="*/ 27 h 286"/>
              <a:gd name="T82" fmla="*/ 158 w 327"/>
              <a:gd name="T83" fmla="*/ 198 h 286"/>
              <a:gd name="T84" fmla="*/ 155 w 327"/>
              <a:gd name="T85" fmla="*/ 13 h 286"/>
              <a:gd name="T86" fmla="*/ 171 w 327"/>
              <a:gd name="T87" fmla="*/ 13 h 286"/>
              <a:gd name="T88" fmla="*/ 141 w 327"/>
              <a:gd name="T89" fmla="*/ 125 h 286"/>
              <a:gd name="T90" fmla="*/ 45 w 327"/>
              <a:gd name="T91" fmla="*/ 140 h 286"/>
              <a:gd name="T92" fmla="*/ 141 w 327"/>
              <a:gd name="T93" fmla="*/ 125 h 286"/>
              <a:gd name="T94" fmla="*/ 45 w 327"/>
              <a:gd name="T95" fmla="*/ 53 h 286"/>
              <a:gd name="T96" fmla="*/ 141 w 327"/>
              <a:gd name="T97" fmla="*/ 69 h 286"/>
              <a:gd name="T98" fmla="*/ 254 w 327"/>
              <a:gd name="T99" fmla="*/ 53 h 286"/>
              <a:gd name="T100" fmla="*/ 301 w 327"/>
              <a:gd name="T101" fmla="*/ 74 h 286"/>
              <a:gd name="T102" fmla="*/ 254 w 327"/>
              <a:gd name="T103" fmla="*/ 53 h 286"/>
              <a:gd name="T104" fmla="*/ 45 w 327"/>
              <a:gd name="T105" fmla="*/ 89 h 286"/>
              <a:gd name="T106" fmla="*/ 141 w 327"/>
              <a:gd name="T107" fmla="*/ 104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7" h="286">
                <a:moveTo>
                  <a:pt x="279" y="162"/>
                </a:moveTo>
                <a:cubicBezTo>
                  <a:pt x="277" y="162"/>
                  <a:pt x="274" y="163"/>
                  <a:pt x="272" y="165"/>
                </a:cubicBezTo>
                <a:cubicBezTo>
                  <a:pt x="272" y="158"/>
                  <a:pt x="272" y="158"/>
                  <a:pt x="272" y="158"/>
                </a:cubicBezTo>
                <a:cubicBezTo>
                  <a:pt x="272" y="153"/>
                  <a:pt x="268" y="148"/>
                  <a:pt x="263" y="148"/>
                </a:cubicBezTo>
                <a:cubicBezTo>
                  <a:pt x="259" y="148"/>
                  <a:pt x="255" y="151"/>
                  <a:pt x="254" y="154"/>
                </a:cubicBezTo>
                <a:cubicBezTo>
                  <a:pt x="254" y="150"/>
                  <a:pt x="254" y="150"/>
                  <a:pt x="254" y="150"/>
                </a:cubicBezTo>
                <a:cubicBezTo>
                  <a:pt x="254" y="145"/>
                  <a:pt x="249" y="140"/>
                  <a:pt x="244" y="140"/>
                </a:cubicBezTo>
                <a:cubicBezTo>
                  <a:pt x="240" y="140"/>
                  <a:pt x="237" y="142"/>
                  <a:pt x="235" y="145"/>
                </a:cubicBezTo>
                <a:cubicBezTo>
                  <a:pt x="235" y="111"/>
                  <a:pt x="235" y="111"/>
                  <a:pt x="235" y="111"/>
                </a:cubicBezTo>
                <a:cubicBezTo>
                  <a:pt x="235" y="105"/>
                  <a:pt x="231" y="101"/>
                  <a:pt x="226" y="101"/>
                </a:cubicBezTo>
                <a:cubicBezTo>
                  <a:pt x="220" y="101"/>
                  <a:pt x="216" y="105"/>
                  <a:pt x="216" y="111"/>
                </a:cubicBezTo>
                <a:cubicBezTo>
                  <a:pt x="216" y="183"/>
                  <a:pt x="216" y="183"/>
                  <a:pt x="216" y="183"/>
                </a:cubicBezTo>
                <a:cubicBezTo>
                  <a:pt x="216" y="183"/>
                  <a:pt x="216" y="183"/>
                  <a:pt x="216" y="183"/>
                </a:cubicBezTo>
                <a:cubicBezTo>
                  <a:pt x="211" y="186"/>
                  <a:pt x="211" y="186"/>
                  <a:pt x="211" y="186"/>
                </a:cubicBezTo>
                <a:cubicBezTo>
                  <a:pt x="211" y="163"/>
                  <a:pt x="211" y="163"/>
                  <a:pt x="211" y="163"/>
                </a:cubicBezTo>
                <a:cubicBezTo>
                  <a:pt x="211" y="159"/>
                  <a:pt x="207" y="155"/>
                  <a:pt x="202" y="155"/>
                </a:cubicBezTo>
                <a:cubicBezTo>
                  <a:pt x="196" y="155"/>
                  <a:pt x="192" y="159"/>
                  <a:pt x="192" y="163"/>
                </a:cubicBezTo>
                <a:cubicBezTo>
                  <a:pt x="192" y="204"/>
                  <a:pt x="192" y="204"/>
                  <a:pt x="192" y="204"/>
                </a:cubicBezTo>
                <a:cubicBezTo>
                  <a:pt x="192" y="204"/>
                  <a:pt x="192" y="204"/>
                  <a:pt x="192" y="204"/>
                </a:cubicBezTo>
                <a:cubicBezTo>
                  <a:pt x="192" y="220"/>
                  <a:pt x="192" y="220"/>
                  <a:pt x="192" y="220"/>
                </a:cubicBezTo>
                <a:cubicBezTo>
                  <a:pt x="192" y="238"/>
                  <a:pt x="201" y="253"/>
                  <a:pt x="214" y="262"/>
                </a:cubicBezTo>
                <a:cubicBezTo>
                  <a:pt x="214" y="286"/>
                  <a:pt x="214" y="286"/>
                  <a:pt x="214" y="286"/>
                </a:cubicBezTo>
                <a:cubicBezTo>
                  <a:pt x="270" y="286"/>
                  <a:pt x="270" y="286"/>
                  <a:pt x="270" y="286"/>
                </a:cubicBezTo>
                <a:cubicBezTo>
                  <a:pt x="270" y="259"/>
                  <a:pt x="270" y="259"/>
                  <a:pt x="270" y="259"/>
                </a:cubicBezTo>
                <a:cubicBezTo>
                  <a:pt x="282" y="251"/>
                  <a:pt x="289" y="236"/>
                  <a:pt x="289" y="220"/>
                </a:cubicBezTo>
                <a:cubicBezTo>
                  <a:pt x="289" y="170"/>
                  <a:pt x="289" y="170"/>
                  <a:pt x="289" y="170"/>
                </a:cubicBezTo>
                <a:cubicBezTo>
                  <a:pt x="289" y="166"/>
                  <a:pt x="285" y="162"/>
                  <a:pt x="279" y="162"/>
                </a:cubicBezTo>
                <a:close/>
                <a:moveTo>
                  <a:pt x="261" y="137"/>
                </a:moveTo>
                <a:cubicBezTo>
                  <a:pt x="261" y="137"/>
                  <a:pt x="262" y="137"/>
                  <a:pt x="263" y="137"/>
                </a:cubicBezTo>
                <a:cubicBezTo>
                  <a:pt x="266" y="137"/>
                  <a:pt x="270" y="138"/>
                  <a:pt x="273" y="140"/>
                </a:cubicBezTo>
                <a:cubicBezTo>
                  <a:pt x="283" y="140"/>
                  <a:pt x="283" y="140"/>
                  <a:pt x="283" y="140"/>
                </a:cubicBezTo>
                <a:cubicBezTo>
                  <a:pt x="283" y="125"/>
                  <a:pt x="283" y="125"/>
                  <a:pt x="283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9"/>
                  <a:pt x="247" y="129"/>
                  <a:pt x="247" y="129"/>
                </a:cubicBezTo>
                <a:cubicBezTo>
                  <a:pt x="253" y="130"/>
                  <a:pt x="257" y="133"/>
                  <a:pt x="261" y="137"/>
                </a:cubicBezTo>
                <a:close/>
                <a:moveTo>
                  <a:pt x="186" y="140"/>
                </a:moveTo>
                <a:cubicBezTo>
                  <a:pt x="204" y="140"/>
                  <a:pt x="204" y="140"/>
                  <a:pt x="204" y="140"/>
                </a:cubicBezTo>
                <a:cubicBezTo>
                  <a:pt x="204" y="125"/>
                  <a:pt x="204" y="125"/>
                  <a:pt x="204" y="125"/>
                </a:cubicBezTo>
                <a:cubicBezTo>
                  <a:pt x="186" y="125"/>
                  <a:pt x="186" y="125"/>
                  <a:pt x="186" y="125"/>
                </a:cubicBezTo>
                <a:lnTo>
                  <a:pt x="186" y="140"/>
                </a:lnTo>
                <a:close/>
                <a:moveTo>
                  <a:pt x="186" y="53"/>
                </a:moveTo>
                <a:cubicBezTo>
                  <a:pt x="186" y="69"/>
                  <a:pt x="186" y="69"/>
                  <a:pt x="186" y="69"/>
                </a:cubicBezTo>
                <a:cubicBezTo>
                  <a:pt x="242" y="69"/>
                  <a:pt x="242" y="69"/>
                  <a:pt x="242" y="69"/>
                </a:cubicBezTo>
                <a:cubicBezTo>
                  <a:pt x="240" y="64"/>
                  <a:pt x="239" y="59"/>
                  <a:pt x="239" y="53"/>
                </a:cubicBezTo>
                <a:lnTo>
                  <a:pt x="186" y="53"/>
                </a:lnTo>
                <a:close/>
                <a:moveTo>
                  <a:pt x="186" y="104"/>
                </a:moveTo>
                <a:cubicBezTo>
                  <a:pt x="205" y="104"/>
                  <a:pt x="205" y="104"/>
                  <a:pt x="205" y="104"/>
                </a:cubicBezTo>
                <a:cubicBezTo>
                  <a:pt x="208" y="96"/>
                  <a:pt x="216" y="89"/>
                  <a:pt x="226" y="89"/>
                </a:cubicBezTo>
                <a:cubicBezTo>
                  <a:pt x="235" y="89"/>
                  <a:pt x="243" y="96"/>
                  <a:pt x="246" y="104"/>
                </a:cubicBezTo>
                <a:cubicBezTo>
                  <a:pt x="283" y="104"/>
                  <a:pt x="283" y="104"/>
                  <a:pt x="283" y="104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186" y="89"/>
                  <a:pt x="186" y="89"/>
                  <a:pt x="186" y="89"/>
                </a:cubicBezTo>
                <a:lnTo>
                  <a:pt x="186" y="104"/>
                </a:lnTo>
                <a:close/>
                <a:moveTo>
                  <a:pt x="141" y="160"/>
                </a:moveTo>
                <a:cubicBezTo>
                  <a:pt x="45" y="160"/>
                  <a:pt x="45" y="160"/>
                  <a:pt x="45" y="160"/>
                </a:cubicBezTo>
                <a:cubicBezTo>
                  <a:pt x="45" y="175"/>
                  <a:pt x="45" y="175"/>
                  <a:pt x="45" y="175"/>
                </a:cubicBezTo>
                <a:cubicBezTo>
                  <a:pt x="141" y="175"/>
                  <a:pt x="141" y="175"/>
                  <a:pt x="141" y="175"/>
                </a:cubicBezTo>
                <a:lnTo>
                  <a:pt x="141" y="160"/>
                </a:lnTo>
                <a:close/>
                <a:moveTo>
                  <a:pt x="289" y="0"/>
                </a:move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8"/>
                  <a:pt x="0" y="39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207"/>
                  <a:pt x="18" y="224"/>
                  <a:pt x="39" y="224"/>
                </a:cubicBezTo>
                <a:cubicBezTo>
                  <a:pt x="181" y="224"/>
                  <a:pt x="181" y="224"/>
                  <a:pt x="181" y="224"/>
                </a:cubicBezTo>
                <a:cubicBezTo>
                  <a:pt x="180" y="223"/>
                  <a:pt x="180" y="222"/>
                  <a:pt x="180" y="220"/>
                </a:cubicBezTo>
                <a:cubicBezTo>
                  <a:pt x="180" y="198"/>
                  <a:pt x="180" y="198"/>
                  <a:pt x="180" y="198"/>
                </a:cubicBezTo>
                <a:cubicBezTo>
                  <a:pt x="170" y="198"/>
                  <a:pt x="170" y="198"/>
                  <a:pt x="170" y="198"/>
                </a:cubicBezTo>
                <a:cubicBezTo>
                  <a:pt x="170" y="27"/>
                  <a:pt x="170" y="27"/>
                  <a:pt x="170" y="27"/>
                </a:cubicBezTo>
                <a:cubicBezTo>
                  <a:pt x="254" y="27"/>
                  <a:pt x="254" y="27"/>
                  <a:pt x="254" y="27"/>
                </a:cubicBezTo>
                <a:cubicBezTo>
                  <a:pt x="289" y="27"/>
                  <a:pt x="289" y="27"/>
                  <a:pt x="289" y="27"/>
                </a:cubicBezTo>
                <a:cubicBezTo>
                  <a:pt x="295" y="27"/>
                  <a:pt x="301" y="32"/>
                  <a:pt x="301" y="39"/>
                </a:cubicBezTo>
                <a:cubicBezTo>
                  <a:pt x="301" y="74"/>
                  <a:pt x="301" y="74"/>
                  <a:pt x="301" y="74"/>
                </a:cubicBezTo>
                <a:cubicBezTo>
                  <a:pt x="301" y="220"/>
                  <a:pt x="301" y="220"/>
                  <a:pt x="301" y="220"/>
                </a:cubicBezTo>
                <a:cubicBezTo>
                  <a:pt x="301" y="221"/>
                  <a:pt x="301" y="222"/>
                  <a:pt x="301" y="222"/>
                </a:cubicBezTo>
                <a:cubicBezTo>
                  <a:pt x="316" y="217"/>
                  <a:pt x="327" y="203"/>
                  <a:pt x="327" y="185"/>
                </a:cubicBezTo>
                <a:cubicBezTo>
                  <a:pt x="327" y="39"/>
                  <a:pt x="327" y="39"/>
                  <a:pt x="327" y="39"/>
                </a:cubicBezTo>
                <a:cubicBezTo>
                  <a:pt x="327" y="18"/>
                  <a:pt x="310" y="0"/>
                  <a:pt x="289" y="0"/>
                </a:cubicBezTo>
                <a:close/>
                <a:moveTo>
                  <a:pt x="158" y="198"/>
                </a:moveTo>
                <a:cubicBezTo>
                  <a:pt x="39" y="198"/>
                  <a:pt x="39" y="198"/>
                  <a:pt x="39" y="198"/>
                </a:cubicBezTo>
                <a:cubicBezTo>
                  <a:pt x="32" y="198"/>
                  <a:pt x="27" y="192"/>
                  <a:pt x="27" y="185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2"/>
                  <a:pt x="32" y="27"/>
                  <a:pt x="39" y="27"/>
                </a:cubicBezTo>
                <a:cubicBezTo>
                  <a:pt x="158" y="27"/>
                  <a:pt x="158" y="27"/>
                  <a:pt x="158" y="27"/>
                </a:cubicBezTo>
                <a:lnTo>
                  <a:pt x="158" y="198"/>
                </a:lnTo>
                <a:close/>
                <a:moveTo>
                  <a:pt x="163" y="21"/>
                </a:moveTo>
                <a:cubicBezTo>
                  <a:pt x="159" y="21"/>
                  <a:pt x="155" y="17"/>
                  <a:pt x="155" y="13"/>
                </a:cubicBezTo>
                <a:cubicBezTo>
                  <a:pt x="155" y="9"/>
                  <a:pt x="159" y="5"/>
                  <a:pt x="163" y="5"/>
                </a:cubicBezTo>
                <a:cubicBezTo>
                  <a:pt x="168" y="5"/>
                  <a:pt x="171" y="9"/>
                  <a:pt x="171" y="13"/>
                </a:cubicBezTo>
                <a:cubicBezTo>
                  <a:pt x="171" y="17"/>
                  <a:pt x="168" y="21"/>
                  <a:pt x="163" y="21"/>
                </a:cubicBezTo>
                <a:close/>
                <a:moveTo>
                  <a:pt x="141" y="125"/>
                </a:moveTo>
                <a:cubicBezTo>
                  <a:pt x="45" y="125"/>
                  <a:pt x="45" y="125"/>
                  <a:pt x="45" y="125"/>
                </a:cubicBezTo>
                <a:cubicBezTo>
                  <a:pt x="45" y="140"/>
                  <a:pt x="45" y="140"/>
                  <a:pt x="45" y="140"/>
                </a:cubicBezTo>
                <a:cubicBezTo>
                  <a:pt x="141" y="140"/>
                  <a:pt x="141" y="140"/>
                  <a:pt x="141" y="140"/>
                </a:cubicBezTo>
                <a:lnTo>
                  <a:pt x="141" y="125"/>
                </a:lnTo>
                <a:close/>
                <a:moveTo>
                  <a:pt x="141" y="53"/>
                </a:moveTo>
                <a:cubicBezTo>
                  <a:pt x="45" y="53"/>
                  <a:pt x="45" y="53"/>
                  <a:pt x="45" y="53"/>
                </a:cubicBezTo>
                <a:cubicBezTo>
                  <a:pt x="45" y="69"/>
                  <a:pt x="45" y="69"/>
                  <a:pt x="45" y="69"/>
                </a:cubicBezTo>
                <a:cubicBezTo>
                  <a:pt x="141" y="69"/>
                  <a:pt x="141" y="69"/>
                  <a:pt x="141" y="69"/>
                </a:cubicBezTo>
                <a:lnTo>
                  <a:pt x="141" y="53"/>
                </a:lnTo>
                <a:close/>
                <a:moveTo>
                  <a:pt x="254" y="53"/>
                </a:moveTo>
                <a:cubicBezTo>
                  <a:pt x="254" y="64"/>
                  <a:pt x="263" y="74"/>
                  <a:pt x="274" y="74"/>
                </a:cubicBezTo>
                <a:cubicBezTo>
                  <a:pt x="301" y="74"/>
                  <a:pt x="301" y="74"/>
                  <a:pt x="301" y="74"/>
                </a:cubicBezTo>
                <a:cubicBezTo>
                  <a:pt x="254" y="27"/>
                  <a:pt x="254" y="27"/>
                  <a:pt x="254" y="27"/>
                </a:cubicBezTo>
                <a:lnTo>
                  <a:pt x="254" y="53"/>
                </a:lnTo>
                <a:close/>
                <a:moveTo>
                  <a:pt x="141" y="89"/>
                </a:moveTo>
                <a:cubicBezTo>
                  <a:pt x="45" y="89"/>
                  <a:pt x="45" y="89"/>
                  <a:pt x="45" y="89"/>
                </a:cubicBezTo>
                <a:cubicBezTo>
                  <a:pt x="45" y="104"/>
                  <a:pt x="45" y="104"/>
                  <a:pt x="45" y="104"/>
                </a:cubicBezTo>
                <a:cubicBezTo>
                  <a:pt x="141" y="104"/>
                  <a:pt x="141" y="104"/>
                  <a:pt x="141" y="104"/>
                </a:cubicBezTo>
                <a:lnTo>
                  <a:pt x="141" y="89"/>
                </a:lnTo>
                <a:close/>
              </a:path>
            </a:pathLst>
          </a:custGeom>
          <a:solidFill>
            <a:srgbClr val="FCB0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Freeform 16"/>
          <p:cNvSpPr>
            <a:spLocks noEditPoints="1"/>
          </p:cNvSpPr>
          <p:nvPr/>
        </p:nvSpPr>
        <p:spPr bwMode="auto">
          <a:xfrm>
            <a:off x="4956413" y="3561283"/>
            <a:ext cx="447821" cy="393140"/>
          </a:xfrm>
          <a:custGeom>
            <a:avLst/>
            <a:gdLst>
              <a:gd name="T0" fmla="*/ 246 w 326"/>
              <a:gd name="T1" fmla="*/ 42 h 286"/>
              <a:gd name="T2" fmla="*/ 261 w 326"/>
              <a:gd name="T3" fmla="*/ 54 h 286"/>
              <a:gd name="T4" fmla="*/ 279 w 326"/>
              <a:gd name="T5" fmla="*/ 42 h 286"/>
              <a:gd name="T6" fmla="*/ 269 w 326"/>
              <a:gd name="T7" fmla="*/ 54 h 286"/>
              <a:gd name="T8" fmla="*/ 279 w 326"/>
              <a:gd name="T9" fmla="*/ 42 h 286"/>
              <a:gd name="T10" fmla="*/ 38 w 326"/>
              <a:gd name="T11" fmla="*/ 0 h 286"/>
              <a:gd name="T12" fmla="*/ 0 w 326"/>
              <a:gd name="T13" fmla="*/ 185 h 286"/>
              <a:gd name="T14" fmla="*/ 131 w 326"/>
              <a:gd name="T15" fmla="*/ 224 h 286"/>
              <a:gd name="T16" fmla="*/ 203 w 326"/>
              <a:gd name="T17" fmla="*/ 252 h 286"/>
              <a:gd name="T18" fmla="*/ 288 w 326"/>
              <a:gd name="T19" fmla="*/ 224 h 286"/>
              <a:gd name="T20" fmla="*/ 326 w 326"/>
              <a:gd name="T21" fmla="*/ 39 h 286"/>
              <a:gd name="T22" fmla="*/ 163 w 326"/>
              <a:gd name="T23" fmla="*/ 8 h 286"/>
              <a:gd name="T24" fmla="*/ 163 w 326"/>
              <a:gd name="T25" fmla="*/ 20 h 286"/>
              <a:gd name="T26" fmla="*/ 163 w 326"/>
              <a:gd name="T27" fmla="*/ 8 h 286"/>
              <a:gd name="T28" fmla="*/ 256 w 326"/>
              <a:gd name="T29" fmla="*/ 216 h 286"/>
              <a:gd name="T30" fmla="*/ 256 w 326"/>
              <a:gd name="T31" fmla="*/ 207 h 286"/>
              <a:gd name="T32" fmla="*/ 288 w 326"/>
              <a:gd name="T33" fmla="*/ 211 h 286"/>
              <a:gd name="T34" fmla="*/ 300 w 326"/>
              <a:gd name="T35" fmla="*/ 185 h 286"/>
              <a:gd name="T36" fmla="*/ 38 w 326"/>
              <a:gd name="T37" fmla="*/ 198 h 286"/>
              <a:gd name="T38" fmla="*/ 26 w 326"/>
              <a:gd name="T39" fmla="*/ 39 h 286"/>
              <a:gd name="T40" fmla="*/ 288 w 326"/>
              <a:gd name="T41" fmla="*/ 27 h 286"/>
              <a:gd name="T42" fmla="*/ 300 w 326"/>
              <a:gd name="T43" fmla="*/ 185 h 286"/>
              <a:gd name="T44" fmla="*/ 94 w 326"/>
              <a:gd name="T45" fmla="*/ 260 h 286"/>
              <a:gd name="T46" fmla="*/ 94 w 326"/>
              <a:gd name="T47" fmla="*/ 286 h 286"/>
              <a:gd name="T48" fmla="*/ 245 w 326"/>
              <a:gd name="T49" fmla="*/ 273 h 286"/>
              <a:gd name="T50" fmla="*/ 238 w 326"/>
              <a:gd name="T51" fmla="*/ 65 h 286"/>
              <a:gd name="T52" fmla="*/ 223 w 326"/>
              <a:gd name="T53" fmla="*/ 77 h 286"/>
              <a:gd name="T54" fmla="*/ 238 w 326"/>
              <a:gd name="T55" fmla="*/ 65 h 286"/>
              <a:gd name="T56" fmla="*/ 203 w 326"/>
              <a:gd name="T57" fmla="*/ 181 h 286"/>
              <a:gd name="T58" fmla="*/ 45 w 326"/>
              <a:gd name="T59" fmla="*/ 44 h 286"/>
              <a:gd name="T60" fmla="*/ 78 w 326"/>
              <a:gd name="T61" fmla="*/ 162 h 286"/>
              <a:gd name="T62" fmla="*/ 114 w 326"/>
              <a:gd name="T63" fmla="*/ 117 h 286"/>
              <a:gd name="T64" fmla="*/ 124 w 326"/>
              <a:gd name="T65" fmla="*/ 66 h 286"/>
              <a:gd name="T66" fmla="*/ 134 w 326"/>
              <a:gd name="T67" fmla="*/ 117 h 286"/>
              <a:gd name="T68" fmla="*/ 170 w 326"/>
              <a:gd name="T69" fmla="*/ 162 h 286"/>
              <a:gd name="T70" fmla="*/ 170 w 326"/>
              <a:gd name="T71" fmla="*/ 162 h 286"/>
              <a:gd name="T72" fmla="*/ 78 w 326"/>
              <a:gd name="T73" fmla="*/ 162 h 286"/>
              <a:gd name="T74" fmla="*/ 78 w 326"/>
              <a:gd name="T75" fmla="*/ 162 h 286"/>
              <a:gd name="T76" fmla="*/ 281 w 326"/>
              <a:gd name="T77" fmla="*/ 181 h 286"/>
              <a:gd name="T78" fmla="*/ 220 w 326"/>
              <a:gd name="T79" fmla="*/ 128 h 286"/>
              <a:gd name="T80" fmla="*/ 233 w 326"/>
              <a:gd name="T81" fmla="*/ 173 h 286"/>
              <a:gd name="T82" fmla="*/ 247 w 326"/>
              <a:gd name="T83" fmla="*/ 156 h 286"/>
              <a:gd name="T84" fmla="*/ 251 w 326"/>
              <a:gd name="T85" fmla="*/ 137 h 286"/>
              <a:gd name="T86" fmla="*/ 254 w 326"/>
              <a:gd name="T87" fmla="*/ 156 h 286"/>
              <a:gd name="T88" fmla="*/ 268 w 326"/>
              <a:gd name="T89" fmla="*/ 173 h 286"/>
              <a:gd name="T90" fmla="*/ 268 w 326"/>
              <a:gd name="T91" fmla="*/ 174 h 286"/>
              <a:gd name="T92" fmla="*/ 233 w 326"/>
              <a:gd name="T93" fmla="*/ 174 h 286"/>
              <a:gd name="T94" fmla="*/ 233 w 326"/>
              <a:gd name="T95" fmla="*/ 173 h 286"/>
              <a:gd name="T96" fmla="*/ 246 w 326"/>
              <a:gd name="T97" fmla="*/ 65 h 286"/>
              <a:gd name="T98" fmla="*/ 252 w 326"/>
              <a:gd name="T99" fmla="*/ 77 h 286"/>
              <a:gd name="T100" fmla="*/ 238 w 326"/>
              <a:gd name="T101" fmla="*/ 42 h 286"/>
              <a:gd name="T102" fmla="*/ 223 w 326"/>
              <a:gd name="T103" fmla="*/ 54 h 286"/>
              <a:gd name="T104" fmla="*/ 238 w 326"/>
              <a:gd name="T105" fmla="*/ 42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" h="286">
                <a:moveTo>
                  <a:pt x="261" y="42"/>
                </a:moveTo>
                <a:cubicBezTo>
                  <a:pt x="246" y="42"/>
                  <a:pt x="246" y="42"/>
                  <a:pt x="246" y="42"/>
                </a:cubicBezTo>
                <a:cubicBezTo>
                  <a:pt x="246" y="54"/>
                  <a:pt x="246" y="54"/>
                  <a:pt x="246" y="54"/>
                </a:cubicBezTo>
                <a:cubicBezTo>
                  <a:pt x="261" y="54"/>
                  <a:pt x="261" y="54"/>
                  <a:pt x="261" y="54"/>
                </a:cubicBezTo>
                <a:lnTo>
                  <a:pt x="261" y="42"/>
                </a:lnTo>
                <a:close/>
                <a:moveTo>
                  <a:pt x="279" y="42"/>
                </a:moveTo>
                <a:cubicBezTo>
                  <a:pt x="269" y="42"/>
                  <a:pt x="269" y="42"/>
                  <a:pt x="269" y="42"/>
                </a:cubicBezTo>
                <a:cubicBezTo>
                  <a:pt x="269" y="54"/>
                  <a:pt x="269" y="54"/>
                  <a:pt x="269" y="54"/>
                </a:cubicBezTo>
                <a:cubicBezTo>
                  <a:pt x="279" y="54"/>
                  <a:pt x="279" y="54"/>
                  <a:pt x="279" y="54"/>
                </a:cubicBezTo>
                <a:lnTo>
                  <a:pt x="279" y="42"/>
                </a:lnTo>
                <a:close/>
                <a:moveTo>
                  <a:pt x="288" y="0"/>
                </a:move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207"/>
                  <a:pt x="17" y="224"/>
                  <a:pt x="38" y="224"/>
                </a:cubicBezTo>
                <a:cubicBezTo>
                  <a:pt x="131" y="224"/>
                  <a:pt x="131" y="224"/>
                  <a:pt x="131" y="224"/>
                </a:cubicBezTo>
                <a:cubicBezTo>
                  <a:pt x="131" y="252"/>
                  <a:pt x="131" y="252"/>
                  <a:pt x="131" y="252"/>
                </a:cubicBezTo>
                <a:cubicBezTo>
                  <a:pt x="203" y="252"/>
                  <a:pt x="203" y="252"/>
                  <a:pt x="203" y="252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88" y="224"/>
                  <a:pt x="288" y="224"/>
                  <a:pt x="288" y="224"/>
                </a:cubicBezTo>
                <a:cubicBezTo>
                  <a:pt x="309" y="224"/>
                  <a:pt x="326" y="207"/>
                  <a:pt x="326" y="185"/>
                </a:cubicBezTo>
                <a:cubicBezTo>
                  <a:pt x="326" y="39"/>
                  <a:pt x="326" y="39"/>
                  <a:pt x="326" y="39"/>
                </a:cubicBezTo>
                <a:cubicBezTo>
                  <a:pt x="326" y="18"/>
                  <a:pt x="309" y="0"/>
                  <a:pt x="288" y="0"/>
                </a:cubicBezTo>
                <a:close/>
                <a:moveTo>
                  <a:pt x="163" y="8"/>
                </a:moveTo>
                <a:cubicBezTo>
                  <a:pt x="166" y="8"/>
                  <a:pt x="169" y="11"/>
                  <a:pt x="169" y="14"/>
                </a:cubicBezTo>
                <a:cubicBezTo>
                  <a:pt x="169" y="18"/>
                  <a:pt x="166" y="20"/>
                  <a:pt x="163" y="20"/>
                </a:cubicBezTo>
                <a:cubicBezTo>
                  <a:pt x="160" y="20"/>
                  <a:pt x="157" y="18"/>
                  <a:pt x="157" y="14"/>
                </a:cubicBezTo>
                <a:cubicBezTo>
                  <a:pt x="157" y="11"/>
                  <a:pt x="160" y="8"/>
                  <a:pt x="163" y="8"/>
                </a:cubicBezTo>
                <a:close/>
                <a:moveTo>
                  <a:pt x="284" y="216"/>
                </a:moveTo>
                <a:cubicBezTo>
                  <a:pt x="256" y="216"/>
                  <a:pt x="256" y="216"/>
                  <a:pt x="256" y="216"/>
                </a:cubicBezTo>
                <a:cubicBezTo>
                  <a:pt x="253" y="216"/>
                  <a:pt x="251" y="214"/>
                  <a:pt x="251" y="211"/>
                </a:cubicBezTo>
                <a:cubicBezTo>
                  <a:pt x="251" y="209"/>
                  <a:pt x="253" y="207"/>
                  <a:pt x="256" y="207"/>
                </a:cubicBezTo>
                <a:cubicBezTo>
                  <a:pt x="284" y="207"/>
                  <a:pt x="284" y="207"/>
                  <a:pt x="284" y="207"/>
                </a:cubicBezTo>
                <a:cubicBezTo>
                  <a:pt x="286" y="207"/>
                  <a:pt x="288" y="209"/>
                  <a:pt x="288" y="211"/>
                </a:cubicBezTo>
                <a:cubicBezTo>
                  <a:pt x="288" y="214"/>
                  <a:pt x="286" y="216"/>
                  <a:pt x="284" y="216"/>
                </a:cubicBezTo>
                <a:close/>
                <a:moveTo>
                  <a:pt x="300" y="185"/>
                </a:moveTo>
                <a:cubicBezTo>
                  <a:pt x="300" y="192"/>
                  <a:pt x="295" y="198"/>
                  <a:pt x="288" y="198"/>
                </a:cubicBezTo>
                <a:cubicBezTo>
                  <a:pt x="38" y="198"/>
                  <a:pt x="38" y="198"/>
                  <a:pt x="38" y="198"/>
                </a:cubicBezTo>
                <a:cubicBezTo>
                  <a:pt x="31" y="198"/>
                  <a:pt x="26" y="192"/>
                  <a:pt x="26" y="185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2"/>
                  <a:pt x="31" y="27"/>
                  <a:pt x="38" y="27"/>
                </a:cubicBezTo>
                <a:cubicBezTo>
                  <a:pt x="288" y="27"/>
                  <a:pt x="288" y="27"/>
                  <a:pt x="288" y="27"/>
                </a:cubicBezTo>
                <a:cubicBezTo>
                  <a:pt x="295" y="27"/>
                  <a:pt x="300" y="32"/>
                  <a:pt x="300" y="39"/>
                </a:cubicBezTo>
                <a:lnTo>
                  <a:pt x="300" y="185"/>
                </a:lnTo>
                <a:close/>
                <a:moveTo>
                  <a:pt x="232" y="260"/>
                </a:moveTo>
                <a:cubicBezTo>
                  <a:pt x="94" y="260"/>
                  <a:pt x="94" y="260"/>
                  <a:pt x="94" y="260"/>
                </a:cubicBezTo>
                <a:cubicBezTo>
                  <a:pt x="87" y="260"/>
                  <a:pt x="81" y="266"/>
                  <a:pt x="81" y="273"/>
                </a:cubicBezTo>
                <a:cubicBezTo>
                  <a:pt x="81" y="280"/>
                  <a:pt x="87" y="286"/>
                  <a:pt x="94" y="286"/>
                </a:cubicBezTo>
                <a:cubicBezTo>
                  <a:pt x="232" y="286"/>
                  <a:pt x="232" y="286"/>
                  <a:pt x="232" y="286"/>
                </a:cubicBezTo>
                <a:cubicBezTo>
                  <a:pt x="239" y="286"/>
                  <a:pt x="245" y="280"/>
                  <a:pt x="245" y="273"/>
                </a:cubicBezTo>
                <a:cubicBezTo>
                  <a:pt x="245" y="266"/>
                  <a:pt x="239" y="260"/>
                  <a:pt x="232" y="260"/>
                </a:cubicBezTo>
                <a:close/>
                <a:moveTo>
                  <a:pt x="238" y="65"/>
                </a:moveTo>
                <a:cubicBezTo>
                  <a:pt x="223" y="65"/>
                  <a:pt x="223" y="65"/>
                  <a:pt x="223" y="65"/>
                </a:cubicBezTo>
                <a:cubicBezTo>
                  <a:pt x="223" y="77"/>
                  <a:pt x="223" y="77"/>
                  <a:pt x="223" y="77"/>
                </a:cubicBezTo>
                <a:cubicBezTo>
                  <a:pt x="238" y="77"/>
                  <a:pt x="238" y="77"/>
                  <a:pt x="238" y="77"/>
                </a:cubicBezTo>
                <a:lnTo>
                  <a:pt x="238" y="65"/>
                </a:lnTo>
                <a:close/>
                <a:moveTo>
                  <a:pt x="45" y="181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44"/>
                  <a:pt x="203" y="44"/>
                  <a:pt x="203" y="44"/>
                </a:cubicBezTo>
                <a:cubicBezTo>
                  <a:pt x="45" y="44"/>
                  <a:pt x="45" y="44"/>
                  <a:pt x="45" y="44"/>
                </a:cubicBezTo>
                <a:lnTo>
                  <a:pt x="45" y="181"/>
                </a:lnTo>
                <a:close/>
                <a:moveTo>
                  <a:pt x="78" y="162"/>
                </a:moveTo>
                <a:cubicBezTo>
                  <a:pt x="78" y="146"/>
                  <a:pt x="93" y="131"/>
                  <a:pt x="112" y="127"/>
                </a:cubicBezTo>
                <a:cubicBezTo>
                  <a:pt x="117" y="124"/>
                  <a:pt x="115" y="118"/>
                  <a:pt x="114" y="117"/>
                </a:cubicBezTo>
                <a:cubicBezTo>
                  <a:pt x="108" y="112"/>
                  <a:pt x="103" y="102"/>
                  <a:pt x="103" y="91"/>
                </a:cubicBezTo>
                <a:cubicBezTo>
                  <a:pt x="103" y="76"/>
                  <a:pt x="113" y="66"/>
                  <a:pt x="124" y="66"/>
                </a:cubicBezTo>
                <a:cubicBezTo>
                  <a:pt x="135" y="66"/>
                  <a:pt x="145" y="76"/>
                  <a:pt x="145" y="91"/>
                </a:cubicBezTo>
                <a:cubicBezTo>
                  <a:pt x="145" y="102"/>
                  <a:pt x="140" y="112"/>
                  <a:pt x="134" y="117"/>
                </a:cubicBezTo>
                <a:cubicBezTo>
                  <a:pt x="133" y="118"/>
                  <a:pt x="131" y="124"/>
                  <a:pt x="136" y="127"/>
                </a:cubicBezTo>
                <a:cubicBezTo>
                  <a:pt x="155" y="131"/>
                  <a:pt x="170" y="146"/>
                  <a:pt x="170" y="162"/>
                </a:cubicBezTo>
                <a:cubicBezTo>
                  <a:pt x="170" y="162"/>
                  <a:pt x="170" y="162"/>
                  <a:pt x="170" y="162"/>
                </a:cubicBezTo>
                <a:cubicBezTo>
                  <a:pt x="170" y="162"/>
                  <a:pt x="170" y="162"/>
                  <a:pt x="170" y="162"/>
                </a:cubicBezTo>
                <a:cubicBezTo>
                  <a:pt x="170" y="172"/>
                  <a:pt x="162" y="171"/>
                  <a:pt x="124" y="171"/>
                </a:cubicBezTo>
                <a:cubicBezTo>
                  <a:pt x="88" y="171"/>
                  <a:pt x="78" y="172"/>
                  <a:pt x="78" y="162"/>
                </a:cubicBezTo>
                <a:cubicBezTo>
                  <a:pt x="78" y="162"/>
                  <a:pt x="78" y="162"/>
                  <a:pt x="78" y="162"/>
                </a:cubicBezTo>
                <a:cubicBezTo>
                  <a:pt x="78" y="162"/>
                  <a:pt x="78" y="162"/>
                  <a:pt x="78" y="162"/>
                </a:cubicBezTo>
                <a:close/>
                <a:moveTo>
                  <a:pt x="220" y="181"/>
                </a:moveTo>
                <a:cubicBezTo>
                  <a:pt x="281" y="181"/>
                  <a:pt x="281" y="181"/>
                  <a:pt x="281" y="181"/>
                </a:cubicBezTo>
                <a:cubicBezTo>
                  <a:pt x="281" y="128"/>
                  <a:pt x="281" y="128"/>
                  <a:pt x="281" y="128"/>
                </a:cubicBezTo>
                <a:cubicBezTo>
                  <a:pt x="220" y="128"/>
                  <a:pt x="220" y="128"/>
                  <a:pt x="220" y="128"/>
                </a:cubicBezTo>
                <a:lnTo>
                  <a:pt x="220" y="181"/>
                </a:lnTo>
                <a:close/>
                <a:moveTo>
                  <a:pt x="233" y="173"/>
                </a:moveTo>
                <a:cubicBezTo>
                  <a:pt x="233" y="167"/>
                  <a:pt x="238" y="162"/>
                  <a:pt x="246" y="160"/>
                </a:cubicBezTo>
                <a:cubicBezTo>
                  <a:pt x="248" y="159"/>
                  <a:pt x="247" y="157"/>
                  <a:pt x="247" y="156"/>
                </a:cubicBezTo>
                <a:cubicBezTo>
                  <a:pt x="244" y="154"/>
                  <a:pt x="243" y="150"/>
                  <a:pt x="243" y="146"/>
                </a:cubicBezTo>
                <a:cubicBezTo>
                  <a:pt x="243" y="140"/>
                  <a:pt x="246" y="137"/>
                  <a:pt x="251" y="137"/>
                </a:cubicBezTo>
                <a:cubicBezTo>
                  <a:pt x="255" y="137"/>
                  <a:pt x="258" y="140"/>
                  <a:pt x="258" y="146"/>
                </a:cubicBezTo>
                <a:cubicBezTo>
                  <a:pt x="258" y="150"/>
                  <a:pt x="257" y="154"/>
                  <a:pt x="254" y="156"/>
                </a:cubicBezTo>
                <a:cubicBezTo>
                  <a:pt x="254" y="157"/>
                  <a:pt x="253" y="159"/>
                  <a:pt x="255" y="160"/>
                </a:cubicBezTo>
                <a:cubicBezTo>
                  <a:pt x="263" y="162"/>
                  <a:pt x="268" y="167"/>
                  <a:pt x="268" y="173"/>
                </a:cubicBezTo>
                <a:cubicBezTo>
                  <a:pt x="268" y="173"/>
                  <a:pt x="268" y="173"/>
                  <a:pt x="268" y="174"/>
                </a:cubicBezTo>
                <a:cubicBezTo>
                  <a:pt x="268" y="174"/>
                  <a:pt x="268" y="174"/>
                  <a:pt x="268" y="174"/>
                </a:cubicBezTo>
                <a:cubicBezTo>
                  <a:pt x="268" y="177"/>
                  <a:pt x="265" y="177"/>
                  <a:pt x="251" y="177"/>
                </a:cubicBezTo>
                <a:cubicBezTo>
                  <a:pt x="237" y="177"/>
                  <a:pt x="233" y="177"/>
                  <a:pt x="233" y="174"/>
                </a:cubicBezTo>
                <a:cubicBezTo>
                  <a:pt x="233" y="174"/>
                  <a:pt x="233" y="174"/>
                  <a:pt x="233" y="174"/>
                </a:cubicBezTo>
                <a:cubicBezTo>
                  <a:pt x="233" y="173"/>
                  <a:pt x="233" y="173"/>
                  <a:pt x="233" y="173"/>
                </a:cubicBezTo>
                <a:close/>
                <a:moveTo>
                  <a:pt x="252" y="65"/>
                </a:moveTo>
                <a:cubicBezTo>
                  <a:pt x="246" y="65"/>
                  <a:pt x="246" y="65"/>
                  <a:pt x="246" y="6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52" y="77"/>
                  <a:pt x="252" y="77"/>
                  <a:pt x="252" y="77"/>
                </a:cubicBezTo>
                <a:lnTo>
                  <a:pt x="252" y="65"/>
                </a:lnTo>
                <a:close/>
                <a:moveTo>
                  <a:pt x="238" y="42"/>
                </a:moveTo>
                <a:cubicBezTo>
                  <a:pt x="223" y="42"/>
                  <a:pt x="223" y="42"/>
                  <a:pt x="223" y="42"/>
                </a:cubicBezTo>
                <a:cubicBezTo>
                  <a:pt x="223" y="54"/>
                  <a:pt x="223" y="54"/>
                  <a:pt x="223" y="54"/>
                </a:cubicBezTo>
                <a:cubicBezTo>
                  <a:pt x="238" y="54"/>
                  <a:pt x="238" y="54"/>
                  <a:pt x="238" y="54"/>
                </a:cubicBezTo>
                <a:lnTo>
                  <a:pt x="238" y="42"/>
                </a:lnTo>
                <a:close/>
              </a:path>
            </a:pathLst>
          </a:custGeom>
          <a:solidFill>
            <a:srgbClr val="FCB0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Freeform 17"/>
          <p:cNvSpPr>
            <a:spLocks noEditPoints="1"/>
          </p:cNvSpPr>
          <p:nvPr/>
        </p:nvSpPr>
        <p:spPr bwMode="auto">
          <a:xfrm>
            <a:off x="7510120" y="3607663"/>
            <a:ext cx="388251" cy="340128"/>
          </a:xfrm>
          <a:custGeom>
            <a:avLst/>
            <a:gdLst>
              <a:gd name="T0" fmla="*/ 0 w 327"/>
              <a:gd name="T1" fmla="*/ 207 h 286"/>
              <a:gd name="T2" fmla="*/ 202 w 327"/>
              <a:gd name="T3" fmla="*/ 275 h 286"/>
              <a:gd name="T4" fmla="*/ 217 w 327"/>
              <a:gd name="T5" fmla="*/ 277 h 286"/>
              <a:gd name="T6" fmla="*/ 232 w 327"/>
              <a:gd name="T7" fmla="*/ 282 h 286"/>
              <a:gd name="T8" fmla="*/ 262 w 327"/>
              <a:gd name="T9" fmla="*/ 247 h 286"/>
              <a:gd name="T10" fmla="*/ 287 w 327"/>
              <a:gd name="T11" fmla="*/ 284 h 286"/>
              <a:gd name="T12" fmla="*/ 302 w 327"/>
              <a:gd name="T13" fmla="*/ 277 h 286"/>
              <a:gd name="T14" fmla="*/ 327 w 327"/>
              <a:gd name="T15" fmla="*/ 207 h 286"/>
              <a:gd name="T16" fmla="*/ 285 w 327"/>
              <a:gd name="T17" fmla="*/ 44 h 286"/>
              <a:gd name="T18" fmla="*/ 275 w 327"/>
              <a:gd name="T19" fmla="*/ 50 h 286"/>
              <a:gd name="T20" fmla="*/ 291 w 327"/>
              <a:gd name="T21" fmla="*/ 87 h 286"/>
              <a:gd name="T22" fmla="*/ 281 w 327"/>
              <a:gd name="T23" fmla="*/ 81 h 286"/>
              <a:gd name="T24" fmla="*/ 251 w 327"/>
              <a:gd name="T25" fmla="*/ 56 h 286"/>
              <a:gd name="T26" fmla="*/ 247 w 327"/>
              <a:gd name="T27" fmla="*/ 81 h 286"/>
              <a:gd name="T28" fmla="*/ 247 w 327"/>
              <a:gd name="T29" fmla="*/ 93 h 286"/>
              <a:gd name="T30" fmla="*/ 217 w 327"/>
              <a:gd name="T31" fmla="*/ 44 h 286"/>
              <a:gd name="T32" fmla="*/ 207 w 327"/>
              <a:gd name="T33" fmla="*/ 50 h 286"/>
              <a:gd name="T34" fmla="*/ 223 w 327"/>
              <a:gd name="T35" fmla="*/ 87 h 286"/>
              <a:gd name="T36" fmla="*/ 213 w 327"/>
              <a:gd name="T37" fmla="*/ 81 h 286"/>
              <a:gd name="T38" fmla="*/ 148 w 327"/>
              <a:gd name="T39" fmla="*/ 56 h 286"/>
              <a:gd name="T40" fmla="*/ 145 w 327"/>
              <a:gd name="T41" fmla="*/ 81 h 286"/>
              <a:gd name="T42" fmla="*/ 145 w 327"/>
              <a:gd name="T43" fmla="*/ 93 h 286"/>
              <a:gd name="T44" fmla="*/ 114 w 327"/>
              <a:gd name="T45" fmla="*/ 44 h 286"/>
              <a:gd name="T46" fmla="*/ 104 w 327"/>
              <a:gd name="T47" fmla="*/ 50 h 286"/>
              <a:gd name="T48" fmla="*/ 120 w 327"/>
              <a:gd name="T49" fmla="*/ 87 h 286"/>
              <a:gd name="T50" fmla="*/ 110 w 327"/>
              <a:gd name="T51" fmla="*/ 81 h 286"/>
              <a:gd name="T52" fmla="*/ 80 w 327"/>
              <a:gd name="T53" fmla="*/ 56 h 286"/>
              <a:gd name="T54" fmla="*/ 76 w 327"/>
              <a:gd name="T55" fmla="*/ 81 h 286"/>
              <a:gd name="T56" fmla="*/ 76 w 327"/>
              <a:gd name="T57" fmla="*/ 93 h 286"/>
              <a:gd name="T58" fmla="*/ 46 w 327"/>
              <a:gd name="T59" fmla="*/ 44 h 286"/>
              <a:gd name="T60" fmla="*/ 36 w 327"/>
              <a:gd name="T61" fmla="*/ 50 h 286"/>
              <a:gd name="T62" fmla="*/ 52 w 327"/>
              <a:gd name="T63" fmla="*/ 87 h 286"/>
              <a:gd name="T64" fmla="*/ 42 w 327"/>
              <a:gd name="T65" fmla="*/ 81 h 286"/>
              <a:gd name="T66" fmla="*/ 42 w 327"/>
              <a:gd name="T67" fmla="*/ 199 h 286"/>
              <a:gd name="T68" fmla="*/ 166 w 327"/>
              <a:gd name="T69" fmla="*/ 170 h 286"/>
              <a:gd name="T70" fmla="*/ 166 w 327"/>
              <a:gd name="T71" fmla="*/ 159 h 286"/>
              <a:gd name="T72" fmla="*/ 179 w 327"/>
              <a:gd name="T73" fmla="*/ 93 h 286"/>
              <a:gd name="T74" fmla="*/ 189 w 327"/>
              <a:gd name="T75" fmla="*/ 87 h 286"/>
              <a:gd name="T76" fmla="*/ 173 w 327"/>
              <a:gd name="T77" fmla="*/ 50 h 286"/>
              <a:gd name="T78" fmla="*/ 183 w 327"/>
              <a:gd name="T79" fmla="*/ 56 h 286"/>
              <a:gd name="T80" fmla="*/ 305 w 327"/>
              <a:gd name="T81" fmla="*/ 211 h 286"/>
              <a:gd name="T82" fmla="*/ 285 w 327"/>
              <a:gd name="T83" fmla="*/ 233 h 286"/>
              <a:gd name="T84" fmla="*/ 261 w 327"/>
              <a:gd name="T85" fmla="*/ 239 h 286"/>
              <a:gd name="T86" fmla="*/ 244 w 327"/>
              <a:gd name="T87" fmla="*/ 229 h 286"/>
              <a:gd name="T88" fmla="*/ 224 w 327"/>
              <a:gd name="T89" fmla="*/ 230 h 286"/>
              <a:gd name="T90" fmla="*/ 205 w 327"/>
              <a:gd name="T91" fmla="*/ 209 h 286"/>
              <a:gd name="T92" fmla="*/ 199 w 327"/>
              <a:gd name="T93" fmla="*/ 180 h 286"/>
              <a:gd name="T94" fmla="*/ 208 w 327"/>
              <a:gd name="T95" fmla="*/ 153 h 286"/>
              <a:gd name="T96" fmla="*/ 227 w 327"/>
              <a:gd name="T97" fmla="*/ 133 h 286"/>
              <a:gd name="T98" fmla="*/ 253 w 327"/>
              <a:gd name="T99" fmla="*/ 126 h 286"/>
              <a:gd name="T100" fmla="*/ 276 w 327"/>
              <a:gd name="T101" fmla="*/ 132 h 286"/>
              <a:gd name="T102" fmla="*/ 286 w 327"/>
              <a:gd name="T103" fmla="*/ 150 h 286"/>
              <a:gd name="T104" fmla="*/ 299 w 327"/>
              <a:gd name="T105" fmla="*/ 170 h 286"/>
              <a:gd name="T106" fmla="*/ 254 w 327"/>
              <a:gd name="T107" fmla="*/ 150 h 286"/>
              <a:gd name="T108" fmla="*/ 254 w 327"/>
              <a:gd name="T109" fmla="*/ 15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7" h="286">
                <a:moveTo>
                  <a:pt x="289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7"/>
                  <a:pt x="0" y="39"/>
                </a:cubicBezTo>
                <a:cubicBezTo>
                  <a:pt x="0" y="207"/>
                  <a:pt x="0" y="207"/>
                  <a:pt x="0" y="207"/>
                </a:cubicBezTo>
                <a:cubicBezTo>
                  <a:pt x="0" y="228"/>
                  <a:pt x="17" y="245"/>
                  <a:pt x="39" y="245"/>
                </a:cubicBezTo>
                <a:cubicBezTo>
                  <a:pt x="212" y="245"/>
                  <a:pt x="212" y="245"/>
                  <a:pt x="212" y="245"/>
                </a:cubicBezTo>
                <a:cubicBezTo>
                  <a:pt x="202" y="269"/>
                  <a:pt x="202" y="269"/>
                  <a:pt x="202" y="269"/>
                </a:cubicBezTo>
                <a:cubicBezTo>
                  <a:pt x="201" y="271"/>
                  <a:pt x="201" y="273"/>
                  <a:pt x="202" y="275"/>
                </a:cubicBezTo>
                <a:cubicBezTo>
                  <a:pt x="203" y="276"/>
                  <a:pt x="205" y="277"/>
                  <a:pt x="207" y="277"/>
                </a:cubicBezTo>
                <a:cubicBezTo>
                  <a:pt x="207" y="277"/>
                  <a:pt x="207" y="277"/>
                  <a:pt x="208" y="277"/>
                </a:cubicBezTo>
                <a:cubicBezTo>
                  <a:pt x="216" y="277"/>
                  <a:pt x="216" y="277"/>
                  <a:pt x="216" y="277"/>
                </a:cubicBezTo>
                <a:cubicBezTo>
                  <a:pt x="216" y="277"/>
                  <a:pt x="217" y="277"/>
                  <a:pt x="217" y="277"/>
                </a:cubicBezTo>
                <a:cubicBezTo>
                  <a:pt x="222" y="284"/>
                  <a:pt x="222" y="284"/>
                  <a:pt x="222" y="284"/>
                </a:cubicBezTo>
                <a:cubicBezTo>
                  <a:pt x="223" y="285"/>
                  <a:pt x="225" y="286"/>
                  <a:pt x="226" y="286"/>
                </a:cubicBezTo>
                <a:cubicBezTo>
                  <a:pt x="227" y="286"/>
                  <a:pt x="227" y="286"/>
                  <a:pt x="227" y="286"/>
                </a:cubicBezTo>
                <a:cubicBezTo>
                  <a:pt x="229" y="285"/>
                  <a:pt x="231" y="284"/>
                  <a:pt x="232" y="282"/>
                </a:cubicBezTo>
                <a:cubicBezTo>
                  <a:pt x="248" y="246"/>
                  <a:pt x="248" y="246"/>
                  <a:pt x="248" y="246"/>
                </a:cubicBezTo>
                <a:cubicBezTo>
                  <a:pt x="250" y="248"/>
                  <a:pt x="253" y="249"/>
                  <a:pt x="256" y="249"/>
                </a:cubicBezTo>
                <a:cubicBezTo>
                  <a:pt x="256" y="249"/>
                  <a:pt x="256" y="249"/>
                  <a:pt x="256" y="249"/>
                </a:cubicBezTo>
                <a:cubicBezTo>
                  <a:pt x="258" y="249"/>
                  <a:pt x="260" y="248"/>
                  <a:pt x="262" y="247"/>
                </a:cubicBezTo>
                <a:cubicBezTo>
                  <a:pt x="277" y="282"/>
                  <a:pt x="277" y="282"/>
                  <a:pt x="277" y="282"/>
                </a:cubicBezTo>
                <a:cubicBezTo>
                  <a:pt x="278" y="284"/>
                  <a:pt x="280" y="285"/>
                  <a:pt x="282" y="286"/>
                </a:cubicBezTo>
                <a:cubicBezTo>
                  <a:pt x="282" y="286"/>
                  <a:pt x="282" y="286"/>
                  <a:pt x="282" y="286"/>
                </a:cubicBezTo>
                <a:cubicBezTo>
                  <a:pt x="284" y="286"/>
                  <a:pt x="286" y="285"/>
                  <a:pt x="287" y="284"/>
                </a:cubicBezTo>
                <a:cubicBezTo>
                  <a:pt x="292" y="277"/>
                  <a:pt x="292" y="277"/>
                  <a:pt x="292" y="277"/>
                </a:cubicBezTo>
                <a:cubicBezTo>
                  <a:pt x="292" y="277"/>
                  <a:pt x="293" y="277"/>
                  <a:pt x="293" y="277"/>
                </a:cubicBezTo>
                <a:cubicBezTo>
                  <a:pt x="293" y="277"/>
                  <a:pt x="301" y="277"/>
                  <a:pt x="301" y="277"/>
                </a:cubicBezTo>
                <a:cubicBezTo>
                  <a:pt x="301" y="277"/>
                  <a:pt x="302" y="277"/>
                  <a:pt x="302" y="277"/>
                </a:cubicBezTo>
                <a:cubicBezTo>
                  <a:pt x="304" y="277"/>
                  <a:pt x="305" y="276"/>
                  <a:pt x="306" y="275"/>
                </a:cubicBezTo>
                <a:cubicBezTo>
                  <a:pt x="308" y="273"/>
                  <a:pt x="308" y="271"/>
                  <a:pt x="307" y="269"/>
                </a:cubicBezTo>
                <a:cubicBezTo>
                  <a:pt x="296" y="245"/>
                  <a:pt x="296" y="245"/>
                  <a:pt x="296" y="245"/>
                </a:cubicBezTo>
                <a:cubicBezTo>
                  <a:pt x="314" y="241"/>
                  <a:pt x="327" y="225"/>
                  <a:pt x="327" y="207"/>
                </a:cubicBezTo>
                <a:cubicBezTo>
                  <a:pt x="327" y="39"/>
                  <a:pt x="327" y="39"/>
                  <a:pt x="327" y="39"/>
                </a:cubicBezTo>
                <a:cubicBezTo>
                  <a:pt x="327" y="17"/>
                  <a:pt x="310" y="0"/>
                  <a:pt x="289" y="0"/>
                </a:cubicBezTo>
                <a:close/>
                <a:moveTo>
                  <a:pt x="281" y="44"/>
                </a:moveTo>
                <a:cubicBezTo>
                  <a:pt x="285" y="44"/>
                  <a:pt x="285" y="44"/>
                  <a:pt x="285" y="44"/>
                </a:cubicBezTo>
                <a:cubicBezTo>
                  <a:pt x="289" y="44"/>
                  <a:pt x="291" y="46"/>
                  <a:pt x="291" y="50"/>
                </a:cubicBezTo>
                <a:cubicBezTo>
                  <a:pt x="291" y="53"/>
                  <a:pt x="289" y="56"/>
                  <a:pt x="285" y="56"/>
                </a:cubicBezTo>
                <a:cubicBezTo>
                  <a:pt x="281" y="56"/>
                  <a:pt x="281" y="56"/>
                  <a:pt x="281" y="56"/>
                </a:cubicBezTo>
                <a:cubicBezTo>
                  <a:pt x="278" y="56"/>
                  <a:pt x="275" y="53"/>
                  <a:pt x="275" y="50"/>
                </a:cubicBezTo>
                <a:cubicBezTo>
                  <a:pt x="275" y="46"/>
                  <a:pt x="278" y="44"/>
                  <a:pt x="281" y="44"/>
                </a:cubicBezTo>
                <a:close/>
                <a:moveTo>
                  <a:pt x="281" y="81"/>
                </a:moveTo>
                <a:cubicBezTo>
                  <a:pt x="285" y="81"/>
                  <a:pt x="285" y="81"/>
                  <a:pt x="285" y="81"/>
                </a:cubicBezTo>
                <a:cubicBezTo>
                  <a:pt x="289" y="81"/>
                  <a:pt x="291" y="84"/>
                  <a:pt x="291" y="87"/>
                </a:cubicBezTo>
                <a:cubicBezTo>
                  <a:pt x="291" y="90"/>
                  <a:pt x="289" y="93"/>
                  <a:pt x="285" y="93"/>
                </a:cubicBezTo>
                <a:cubicBezTo>
                  <a:pt x="281" y="93"/>
                  <a:pt x="281" y="93"/>
                  <a:pt x="281" y="93"/>
                </a:cubicBezTo>
                <a:cubicBezTo>
                  <a:pt x="278" y="93"/>
                  <a:pt x="275" y="90"/>
                  <a:pt x="275" y="87"/>
                </a:cubicBezTo>
                <a:cubicBezTo>
                  <a:pt x="275" y="84"/>
                  <a:pt x="278" y="81"/>
                  <a:pt x="281" y="81"/>
                </a:cubicBezTo>
                <a:close/>
                <a:moveTo>
                  <a:pt x="247" y="44"/>
                </a:moveTo>
                <a:cubicBezTo>
                  <a:pt x="251" y="44"/>
                  <a:pt x="251" y="44"/>
                  <a:pt x="251" y="44"/>
                </a:cubicBezTo>
                <a:cubicBezTo>
                  <a:pt x="254" y="44"/>
                  <a:pt x="257" y="46"/>
                  <a:pt x="257" y="50"/>
                </a:cubicBezTo>
                <a:cubicBezTo>
                  <a:pt x="257" y="53"/>
                  <a:pt x="254" y="56"/>
                  <a:pt x="251" y="56"/>
                </a:cubicBezTo>
                <a:cubicBezTo>
                  <a:pt x="247" y="56"/>
                  <a:pt x="247" y="56"/>
                  <a:pt x="247" y="56"/>
                </a:cubicBezTo>
                <a:cubicBezTo>
                  <a:pt x="244" y="56"/>
                  <a:pt x="241" y="53"/>
                  <a:pt x="241" y="50"/>
                </a:cubicBezTo>
                <a:cubicBezTo>
                  <a:pt x="241" y="46"/>
                  <a:pt x="244" y="44"/>
                  <a:pt x="247" y="44"/>
                </a:cubicBezTo>
                <a:close/>
                <a:moveTo>
                  <a:pt x="247" y="81"/>
                </a:moveTo>
                <a:cubicBezTo>
                  <a:pt x="251" y="81"/>
                  <a:pt x="251" y="81"/>
                  <a:pt x="251" y="81"/>
                </a:cubicBezTo>
                <a:cubicBezTo>
                  <a:pt x="254" y="81"/>
                  <a:pt x="257" y="84"/>
                  <a:pt x="257" y="87"/>
                </a:cubicBezTo>
                <a:cubicBezTo>
                  <a:pt x="257" y="90"/>
                  <a:pt x="254" y="93"/>
                  <a:pt x="251" y="93"/>
                </a:cubicBezTo>
                <a:cubicBezTo>
                  <a:pt x="247" y="93"/>
                  <a:pt x="247" y="93"/>
                  <a:pt x="247" y="93"/>
                </a:cubicBezTo>
                <a:cubicBezTo>
                  <a:pt x="244" y="93"/>
                  <a:pt x="241" y="90"/>
                  <a:pt x="241" y="87"/>
                </a:cubicBezTo>
                <a:cubicBezTo>
                  <a:pt x="241" y="84"/>
                  <a:pt x="244" y="81"/>
                  <a:pt x="247" y="81"/>
                </a:cubicBezTo>
                <a:close/>
                <a:moveTo>
                  <a:pt x="213" y="44"/>
                </a:moveTo>
                <a:cubicBezTo>
                  <a:pt x="217" y="44"/>
                  <a:pt x="217" y="44"/>
                  <a:pt x="217" y="44"/>
                </a:cubicBezTo>
                <a:cubicBezTo>
                  <a:pt x="220" y="44"/>
                  <a:pt x="223" y="46"/>
                  <a:pt x="223" y="50"/>
                </a:cubicBezTo>
                <a:cubicBezTo>
                  <a:pt x="223" y="53"/>
                  <a:pt x="220" y="56"/>
                  <a:pt x="217" y="56"/>
                </a:cubicBezTo>
                <a:cubicBezTo>
                  <a:pt x="213" y="56"/>
                  <a:pt x="213" y="56"/>
                  <a:pt x="213" y="56"/>
                </a:cubicBezTo>
                <a:cubicBezTo>
                  <a:pt x="210" y="56"/>
                  <a:pt x="207" y="53"/>
                  <a:pt x="207" y="50"/>
                </a:cubicBezTo>
                <a:cubicBezTo>
                  <a:pt x="207" y="46"/>
                  <a:pt x="210" y="44"/>
                  <a:pt x="213" y="44"/>
                </a:cubicBezTo>
                <a:close/>
                <a:moveTo>
                  <a:pt x="213" y="81"/>
                </a:moveTo>
                <a:cubicBezTo>
                  <a:pt x="217" y="81"/>
                  <a:pt x="217" y="81"/>
                  <a:pt x="217" y="81"/>
                </a:cubicBezTo>
                <a:cubicBezTo>
                  <a:pt x="220" y="81"/>
                  <a:pt x="223" y="84"/>
                  <a:pt x="223" y="87"/>
                </a:cubicBezTo>
                <a:cubicBezTo>
                  <a:pt x="223" y="90"/>
                  <a:pt x="220" y="93"/>
                  <a:pt x="217" y="93"/>
                </a:cubicBezTo>
                <a:cubicBezTo>
                  <a:pt x="213" y="93"/>
                  <a:pt x="213" y="93"/>
                  <a:pt x="213" y="93"/>
                </a:cubicBezTo>
                <a:cubicBezTo>
                  <a:pt x="210" y="93"/>
                  <a:pt x="207" y="90"/>
                  <a:pt x="207" y="87"/>
                </a:cubicBezTo>
                <a:cubicBezTo>
                  <a:pt x="207" y="84"/>
                  <a:pt x="210" y="81"/>
                  <a:pt x="213" y="81"/>
                </a:cubicBezTo>
                <a:close/>
                <a:moveTo>
                  <a:pt x="145" y="44"/>
                </a:moveTo>
                <a:cubicBezTo>
                  <a:pt x="148" y="44"/>
                  <a:pt x="148" y="44"/>
                  <a:pt x="148" y="44"/>
                </a:cubicBezTo>
                <a:cubicBezTo>
                  <a:pt x="152" y="44"/>
                  <a:pt x="154" y="46"/>
                  <a:pt x="154" y="50"/>
                </a:cubicBezTo>
                <a:cubicBezTo>
                  <a:pt x="154" y="53"/>
                  <a:pt x="152" y="56"/>
                  <a:pt x="148" y="56"/>
                </a:cubicBezTo>
                <a:cubicBezTo>
                  <a:pt x="145" y="56"/>
                  <a:pt x="145" y="56"/>
                  <a:pt x="145" y="56"/>
                </a:cubicBezTo>
                <a:cubicBezTo>
                  <a:pt x="141" y="56"/>
                  <a:pt x="139" y="53"/>
                  <a:pt x="139" y="50"/>
                </a:cubicBezTo>
                <a:cubicBezTo>
                  <a:pt x="139" y="46"/>
                  <a:pt x="141" y="44"/>
                  <a:pt x="145" y="44"/>
                </a:cubicBezTo>
                <a:close/>
                <a:moveTo>
                  <a:pt x="145" y="81"/>
                </a:moveTo>
                <a:cubicBezTo>
                  <a:pt x="148" y="81"/>
                  <a:pt x="148" y="81"/>
                  <a:pt x="148" y="81"/>
                </a:cubicBezTo>
                <a:cubicBezTo>
                  <a:pt x="152" y="81"/>
                  <a:pt x="154" y="84"/>
                  <a:pt x="154" y="87"/>
                </a:cubicBezTo>
                <a:cubicBezTo>
                  <a:pt x="154" y="90"/>
                  <a:pt x="152" y="93"/>
                  <a:pt x="148" y="93"/>
                </a:cubicBezTo>
                <a:cubicBezTo>
                  <a:pt x="145" y="93"/>
                  <a:pt x="145" y="93"/>
                  <a:pt x="145" y="93"/>
                </a:cubicBezTo>
                <a:cubicBezTo>
                  <a:pt x="141" y="93"/>
                  <a:pt x="139" y="90"/>
                  <a:pt x="139" y="87"/>
                </a:cubicBezTo>
                <a:cubicBezTo>
                  <a:pt x="139" y="84"/>
                  <a:pt x="141" y="81"/>
                  <a:pt x="145" y="81"/>
                </a:cubicBezTo>
                <a:close/>
                <a:moveTo>
                  <a:pt x="110" y="44"/>
                </a:moveTo>
                <a:cubicBezTo>
                  <a:pt x="114" y="44"/>
                  <a:pt x="114" y="44"/>
                  <a:pt x="114" y="44"/>
                </a:cubicBezTo>
                <a:cubicBezTo>
                  <a:pt x="118" y="44"/>
                  <a:pt x="120" y="46"/>
                  <a:pt x="120" y="50"/>
                </a:cubicBezTo>
                <a:cubicBezTo>
                  <a:pt x="120" y="53"/>
                  <a:pt x="118" y="56"/>
                  <a:pt x="114" y="56"/>
                </a:cubicBezTo>
                <a:cubicBezTo>
                  <a:pt x="110" y="56"/>
                  <a:pt x="110" y="56"/>
                  <a:pt x="110" y="56"/>
                </a:cubicBezTo>
                <a:cubicBezTo>
                  <a:pt x="107" y="56"/>
                  <a:pt x="104" y="53"/>
                  <a:pt x="104" y="50"/>
                </a:cubicBezTo>
                <a:cubicBezTo>
                  <a:pt x="104" y="46"/>
                  <a:pt x="107" y="44"/>
                  <a:pt x="110" y="44"/>
                </a:cubicBezTo>
                <a:close/>
                <a:moveTo>
                  <a:pt x="110" y="81"/>
                </a:moveTo>
                <a:cubicBezTo>
                  <a:pt x="114" y="81"/>
                  <a:pt x="114" y="81"/>
                  <a:pt x="114" y="81"/>
                </a:cubicBezTo>
                <a:cubicBezTo>
                  <a:pt x="118" y="81"/>
                  <a:pt x="120" y="84"/>
                  <a:pt x="120" y="87"/>
                </a:cubicBezTo>
                <a:cubicBezTo>
                  <a:pt x="120" y="90"/>
                  <a:pt x="118" y="93"/>
                  <a:pt x="114" y="93"/>
                </a:cubicBezTo>
                <a:cubicBezTo>
                  <a:pt x="110" y="93"/>
                  <a:pt x="110" y="93"/>
                  <a:pt x="110" y="93"/>
                </a:cubicBezTo>
                <a:cubicBezTo>
                  <a:pt x="107" y="93"/>
                  <a:pt x="104" y="90"/>
                  <a:pt x="104" y="87"/>
                </a:cubicBezTo>
                <a:cubicBezTo>
                  <a:pt x="104" y="84"/>
                  <a:pt x="107" y="81"/>
                  <a:pt x="110" y="81"/>
                </a:cubicBezTo>
                <a:close/>
                <a:moveTo>
                  <a:pt x="76" y="44"/>
                </a:moveTo>
                <a:cubicBezTo>
                  <a:pt x="80" y="44"/>
                  <a:pt x="80" y="44"/>
                  <a:pt x="80" y="44"/>
                </a:cubicBezTo>
                <a:cubicBezTo>
                  <a:pt x="83" y="44"/>
                  <a:pt x="86" y="46"/>
                  <a:pt x="86" y="50"/>
                </a:cubicBezTo>
                <a:cubicBezTo>
                  <a:pt x="86" y="53"/>
                  <a:pt x="83" y="56"/>
                  <a:pt x="80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73" y="56"/>
                  <a:pt x="70" y="53"/>
                  <a:pt x="70" y="50"/>
                </a:cubicBezTo>
                <a:cubicBezTo>
                  <a:pt x="70" y="46"/>
                  <a:pt x="73" y="44"/>
                  <a:pt x="76" y="44"/>
                </a:cubicBezTo>
                <a:close/>
                <a:moveTo>
                  <a:pt x="76" y="81"/>
                </a:moveTo>
                <a:cubicBezTo>
                  <a:pt x="80" y="81"/>
                  <a:pt x="80" y="81"/>
                  <a:pt x="80" y="81"/>
                </a:cubicBezTo>
                <a:cubicBezTo>
                  <a:pt x="83" y="81"/>
                  <a:pt x="86" y="84"/>
                  <a:pt x="86" y="87"/>
                </a:cubicBezTo>
                <a:cubicBezTo>
                  <a:pt x="86" y="90"/>
                  <a:pt x="83" y="93"/>
                  <a:pt x="80" y="93"/>
                </a:cubicBezTo>
                <a:cubicBezTo>
                  <a:pt x="76" y="93"/>
                  <a:pt x="76" y="93"/>
                  <a:pt x="76" y="93"/>
                </a:cubicBezTo>
                <a:cubicBezTo>
                  <a:pt x="73" y="93"/>
                  <a:pt x="70" y="90"/>
                  <a:pt x="70" y="87"/>
                </a:cubicBezTo>
                <a:cubicBezTo>
                  <a:pt x="70" y="84"/>
                  <a:pt x="73" y="81"/>
                  <a:pt x="76" y="81"/>
                </a:cubicBezTo>
                <a:close/>
                <a:moveTo>
                  <a:pt x="42" y="44"/>
                </a:moveTo>
                <a:cubicBezTo>
                  <a:pt x="46" y="44"/>
                  <a:pt x="46" y="44"/>
                  <a:pt x="46" y="44"/>
                </a:cubicBezTo>
                <a:cubicBezTo>
                  <a:pt x="49" y="44"/>
                  <a:pt x="52" y="46"/>
                  <a:pt x="52" y="50"/>
                </a:cubicBezTo>
                <a:cubicBezTo>
                  <a:pt x="52" y="53"/>
                  <a:pt x="49" y="56"/>
                  <a:pt x="46" y="56"/>
                </a:cubicBezTo>
                <a:cubicBezTo>
                  <a:pt x="42" y="56"/>
                  <a:pt x="42" y="56"/>
                  <a:pt x="42" y="56"/>
                </a:cubicBezTo>
                <a:cubicBezTo>
                  <a:pt x="39" y="56"/>
                  <a:pt x="36" y="53"/>
                  <a:pt x="36" y="50"/>
                </a:cubicBezTo>
                <a:cubicBezTo>
                  <a:pt x="36" y="46"/>
                  <a:pt x="39" y="44"/>
                  <a:pt x="42" y="44"/>
                </a:cubicBezTo>
                <a:close/>
                <a:moveTo>
                  <a:pt x="42" y="81"/>
                </a:moveTo>
                <a:cubicBezTo>
                  <a:pt x="46" y="81"/>
                  <a:pt x="46" y="81"/>
                  <a:pt x="46" y="81"/>
                </a:cubicBezTo>
                <a:cubicBezTo>
                  <a:pt x="49" y="81"/>
                  <a:pt x="52" y="84"/>
                  <a:pt x="52" y="87"/>
                </a:cubicBezTo>
                <a:cubicBezTo>
                  <a:pt x="52" y="90"/>
                  <a:pt x="49" y="93"/>
                  <a:pt x="46" y="93"/>
                </a:cubicBezTo>
                <a:cubicBezTo>
                  <a:pt x="42" y="93"/>
                  <a:pt x="42" y="93"/>
                  <a:pt x="42" y="93"/>
                </a:cubicBezTo>
                <a:cubicBezTo>
                  <a:pt x="39" y="93"/>
                  <a:pt x="36" y="90"/>
                  <a:pt x="36" y="87"/>
                </a:cubicBezTo>
                <a:cubicBezTo>
                  <a:pt x="36" y="84"/>
                  <a:pt x="39" y="81"/>
                  <a:pt x="42" y="81"/>
                </a:cubicBezTo>
                <a:close/>
                <a:moveTo>
                  <a:pt x="166" y="211"/>
                </a:moveTo>
                <a:cubicBezTo>
                  <a:pt x="42" y="211"/>
                  <a:pt x="42" y="211"/>
                  <a:pt x="42" y="211"/>
                </a:cubicBezTo>
                <a:cubicBezTo>
                  <a:pt x="39" y="211"/>
                  <a:pt x="36" y="208"/>
                  <a:pt x="36" y="205"/>
                </a:cubicBezTo>
                <a:cubicBezTo>
                  <a:pt x="36" y="202"/>
                  <a:pt x="39" y="199"/>
                  <a:pt x="42" y="199"/>
                </a:cubicBezTo>
                <a:cubicBezTo>
                  <a:pt x="166" y="199"/>
                  <a:pt x="166" y="199"/>
                  <a:pt x="166" y="199"/>
                </a:cubicBezTo>
                <a:cubicBezTo>
                  <a:pt x="170" y="199"/>
                  <a:pt x="172" y="202"/>
                  <a:pt x="172" y="205"/>
                </a:cubicBezTo>
                <a:cubicBezTo>
                  <a:pt x="172" y="208"/>
                  <a:pt x="170" y="211"/>
                  <a:pt x="166" y="211"/>
                </a:cubicBezTo>
                <a:close/>
                <a:moveTo>
                  <a:pt x="166" y="170"/>
                </a:moveTo>
                <a:cubicBezTo>
                  <a:pt x="42" y="170"/>
                  <a:pt x="42" y="170"/>
                  <a:pt x="42" y="170"/>
                </a:cubicBezTo>
                <a:cubicBezTo>
                  <a:pt x="39" y="170"/>
                  <a:pt x="36" y="168"/>
                  <a:pt x="36" y="165"/>
                </a:cubicBezTo>
                <a:cubicBezTo>
                  <a:pt x="36" y="162"/>
                  <a:pt x="39" y="159"/>
                  <a:pt x="42" y="159"/>
                </a:cubicBezTo>
                <a:cubicBezTo>
                  <a:pt x="166" y="159"/>
                  <a:pt x="166" y="159"/>
                  <a:pt x="166" y="159"/>
                </a:cubicBezTo>
                <a:cubicBezTo>
                  <a:pt x="170" y="159"/>
                  <a:pt x="172" y="162"/>
                  <a:pt x="172" y="165"/>
                </a:cubicBezTo>
                <a:cubicBezTo>
                  <a:pt x="172" y="168"/>
                  <a:pt x="170" y="170"/>
                  <a:pt x="166" y="170"/>
                </a:cubicBezTo>
                <a:close/>
                <a:moveTo>
                  <a:pt x="183" y="93"/>
                </a:moveTo>
                <a:cubicBezTo>
                  <a:pt x="179" y="93"/>
                  <a:pt x="179" y="93"/>
                  <a:pt x="179" y="93"/>
                </a:cubicBezTo>
                <a:cubicBezTo>
                  <a:pt x="176" y="93"/>
                  <a:pt x="173" y="90"/>
                  <a:pt x="173" y="87"/>
                </a:cubicBezTo>
                <a:cubicBezTo>
                  <a:pt x="173" y="84"/>
                  <a:pt x="176" y="81"/>
                  <a:pt x="179" y="81"/>
                </a:cubicBezTo>
                <a:cubicBezTo>
                  <a:pt x="183" y="81"/>
                  <a:pt x="183" y="81"/>
                  <a:pt x="183" y="81"/>
                </a:cubicBezTo>
                <a:cubicBezTo>
                  <a:pt x="186" y="81"/>
                  <a:pt x="189" y="84"/>
                  <a:pt x="189" y="87"/>
                </a:cubicBezTo>
                <a:cubicBezTo>
                  <a:pt x="189" y="90"/>
                  <a:pt x="186" y="93"/>
                  <a:pt x="183" y="93"/>
                </a:cubicBezTo>
                <a:close/>
                <a:moveTo>
                  <a:pt x="183" y="56"/>
                </a:moveTo>
                <a:cubicBezTo>
                  <a:pt x="179" y="56"/>
                  <a:pt x="179" y="56"/>
                  <a:pt x="179" y="56"/>
                </a:cubicBezTo>
                <a:cubicBezTo>
                  <a:pt x="176" y="56"/>
                  <a:pt x="173" y="53"/>
                  <a:pt x="173" y="50"/>
                </a:cubicBezTo>
                <a:cubicBezTo>
                  <a:pt x="173" y="46"/>
                  <a:pt x="176" y="44"/>
                  <a:pt x="179" y="44"/>
                </a:cubicBezTo>
                <a:cubicBezTo>
                  <a:pt x="183" y="44"/>
                  <a:pt x="183" y="44"/>
                  <a:pt x="183" y="44"/>
                </a:cubicBezTo>
                <a:cubicBezTo>
                  <a:pt x="186" y="44"/>
                  <a:pt x="189" y="46"/>
                  <a:pt x="189" y="50"/>
                </a:cubicBezTo>
                <a:cubicBezTo>
                  <a:pt x="189" y="53"/>
                  <a:pt x="186" y="56"/>
                  <a:pt x="183" y="56"/>
                </a:cubicBezTo>
                <a:close/>
                <a:moveTo>
                  <a:pt x="310" y="186"/>
                </a:moveTo>
                <a:cubicBezTo>
                  <a:pt x="300" y="194"/>
                  <a:pt x="300" y="194"/>
                  <a:pt x="300" y="194"/>
                </a:cubicBezTo>
                <a:cubicBezTo>
                  <a:pt x="305" y="205"/>
                  <a:pt x="305" y="205"/>
                  <a:pt x="305" y="205"/>
                </a:cubicBezTo>
                <a:cubicBezTo>
                  <a:pt x="306" y="207"/>
                  <a:pt x="306" y="209"/>
                  <a:pt x="305" y="211"/>
                </a:cubicBezTo>
                <a:cubicBezTo>
                  <a:pt x="304" y="212"/>
                  <a:pt x="303" y="214"/>
                  <a:pt x="301" y="214"/>
                </a:cubicBezTo>
                <a:cubicBezTo>
                  <a:pt x="288" y="215"/>
                  <a:pt x="288" y="215"/>
                  <a:pt x="288" y="215"/>
                </a:cubicBezTo>
                <a:cubicBezTo>
                  <a:pt x="288" y="228"/>
                  <a:pt x="288" y="228"/>
                  <a:pt x="288" y="228"/>
                </a:cubicBezTo>
                <a:cubicBezTo>
                  <a:pt x="287" y="230"/>
                  <a:pt x="286" y="232"/>
                  <a:pt x="285" y="233"/>
                </a:cubicBezTo>
                <a:cubicBezTo>
                  <a:pt x="284" y="233"/>
                  <a:pt x="283" y="233"/>
                  <a:pt x="282" y="233"/>
                </a:cubicBezTo>
                <a:cubicBezTo>
                  <a:pt x="281" y="233"/>
                  <a:pt x="280" y="233"/>
                  <a:pt x="280" y="233"/>
                </a:cubicBezTo>
                <a:cubicBezTo>
                  <a:pt x="268" y="228"/>
                  <a:pt x="268" y="228"/>
                  <a:pt x="268" y="228"/>
                </a:cubicBezTo>
                <a:cubicBezTo>
                  <a:pt x="261" y="239"/>
                  <a:pt x="261" y="239"/>
                  <a:pt x="261" y="239"/>
                </a:cubicBezTo>
                <a:cubicBezTo>
                  <a:pt x="260" y="240"/>
                  <a:pt x="258" y="241"/>
                  <a:pt x="256" y="241"/>
                </a:cubicBezTo>
                <a:cubicBezTo>
                  <a:pt x="256" y="241"/>
                  <a:pt x="256" y="241"/>
                  <a:pt x="256" y="241"/>
                </a:cubicBezTo>
                <a:cubicBezTo>
                  <a:pt x="254" y="241"/>
                  <a:pt x="252" y="240"/>
                  <a:pt x="251" y="239"/>
                </a:cubicBezTo>
                <a:cubicBezTo>
                  <a:pt x="244" y="229"/>
                  <a:pt x="244" y="229"/>
                  <a:pt x="244" y="229"/>
                </a:cubicBezTo>
                <a:cubicBezTo>
                  <a:pt x="232" y="234"/>
                  <a:pt x="232" y="234"/>
                  <a:pt x="232" y="234"/>
                </a:cubicBezTo>
                <a:cubicBezTo>
                  <a:pt x="231" y="235"/>
                  <a:pt x="231" y="235"/>
                  <a:pt x="230" y="235"/>
                </a:cubicBezTo>
                <a:cubicBezTo>
                  <a:pt x="229" y="235"/>
                  <a:pt x="228" y="235"/>
                  <a:pt x="227" y="234"/>
                </a:cubicBezTo>
                <a:cubicBezTo>
                  <a:pt x="225" y="233"/>
                  <a:pt x="224" y="232"/>
                  <a:pt x="224" y="230"/>
                </a:cubicBezTo>
                <a:cubicBezTo>
                  <a:pt x="223" y="217"/>
                  <a:pt x="223" y="217"/>
                  <a:pt x="223" y="217"/>
                </a:cubicBezTo>
                <a:cubicBezTo>
                  <a:pt x="210" y="217"/>
                  <a:pt x="210" y="217"/>
                  <a:pt x="210" y="217"/>
                </a:cubicBezTo>
                <a:cubicBezTo>
                  <a:pt x="208" y="216"/>
                  <a:pt x="206" y="215"/>
                  <a:pt x="205" y="214"/>
                </a:cubicBezTo>
                <a:cubicBezTo>
                  <a:pt x="204" y="212"/>
                  <a:pt x="204" y="210"/>
                  <a:pt x="205" y="209"/>
                </a:cubicBezTo>
                <a:cubicBezTo>
                  <a:pt x="210" y="197"/>
                  <a:pt x="210" y="197"/>
                  <a:pt x="210" y="197"/>
                </a:cubicBezTo>
                <a:cubicBezTo>
                  <a:pt x="199" y="190"/>
                  <a:pt x="199" y="190"/>
                  <a:pt x="199" y="190"/>
                </a:cubicBezTo>
                <a:cubicBezTo>
                  <a:pt x="198" y="189"/>
                  <a:pt x="197" y="187"/>
                  <a:pt x="196" y="185"/>
                </a:cubicBezTo>
                <a:cubicBezTo>
                  <a:pt x="196" y="183"/>
                  <a:pt x="197" y="182"/>
                  <a:pt x="199" y="180"/>
                </a:cubicBezTo>
                <a:cubicBezTo>
                  <a:pt x="209" y="173"/>
                  <a:pt x="209" y="173"/>
                  <a:pt x="209" y="173"/>
                </a:cubicBezTo>
                <a:cubicBezTo>
                  <a:pt x="203" y="161"/>
                  <a:pt x="203" y="161"/>
                  <a:pt x="203" y="161"/>
                </a:cubicBezTo>
                <a:cubicBezTo>
                  <a:pt x="202" y="160"/>
                  <a:pt x="202" y="158"/>
                  <a:pt x="203" y="156"/>
                </a:cubicBezTo>
                <a:cubicBezTo>
                  <a:pt x="204" y="154"/>
                  <a:pt x="206" y="153"/>
                  <a:pt x="208" y="153"/>
                </a:cubicBezTo>
                <a:cubicBezTo>
                  <a:pt x="221" y="152"/>
                  <a:pt x="221" y="152"/>
                  <a:pt x="221" y="152"/>
                </a:cubicBezTo>
                <a:cubicBezTo>
                  <a:pt x="221" y="139"/>
                  <a:pt x="221" y="139"/>
                  <a:pt x="221" y="139"/>
                </a:cubicBezTo>
                <a:cubicBezTo>
                  <a:pt x="221" y="137"/>
                  <a:pt x="222" y="135"/>
                  <a:pt x="224" y="134"/>
                </a:cubicBezTo>
                <a:cubicBezTo>
                  <a:pt x="225" y="134"/>
                  <a:pt x="226" y="133"/>
                  <a:pt x="227" y="133"/>
                </a:cubicBezTo>
                <a:cubicBezTo>
                  <a:pt x="228" y="133"/>
                  <a:pt x="228" y="133"/>
                  <a:pt x="229" y="134"/>
                </a:cubicBezTo>
                <a:cubicBezTo>
                  <a:pt x="241" y="139"/>
                  <a:pt x="241" y="139"/>
                  <a:pt x="241" y="139"/>
                </a:cubicBezTo>
                <a:cubicBezTo>
                  <a:pt x="248" y="128"/>
                  <a:pt x="248" y="128"/>
                  <a:pt x="248" y="128"/>
                </a:cubicBezTo>
                <a:cubicBezTo>
                  <a:pt x="249" y="127"/>
                  <a:pt x="251" y="126"/>
                  <a:pt x="253" y="126"/>
                </a:cubicBezTo>
                <a:cubicBezTo>
                  <a:pt x="253" y="126"/>
                  <a:pt x="253" y="126"/>
                  <a:pt x="253" y="126"/>
                </a:cubicBezTo>
                <a:cubicBezTo>
                  <a:pt x="255" y="126"/>
                  <a:pt x="256" y="126"/>
                  <a:pt x="257" y="128"/>
                </a:cubicBezTo>
                <a:cubicBezTo>
                  <a:pt x="265" y="138"/>
                  <a:pt x="265" y="138"/>
                  <a:pt x="265" y="138"/>
                </a:cubicBezTo>
                <a:cubicBezTo>
                  <a:pt x="276" y="132"/>
                  <a:pt x="276" y="132"/>
                  <a:pt x="276" y="132"/>
                </a:cubicBezTo>
                <a:cubicBezTo>
                  <a:pt x="277" y="132"/>
                  <a:pt x="278" y="132"/>
                  <a:pt x="279" y="132"/>
                </a:cubicBezTo>
                <a:cubicBezTo>
                  <a:pt x="280" y="132"/>
                  <a:pt x="281" y="132"/>
                  <a:pt x="282" y="132"/>
                </a:cubicBezTo>
                <a:cubicBezTo>
                  <a:pt x="283" y="133"/>
                  <a:pt x="284" y="135"/>
                  <a:pt x="285" y="137"/>
                </a:cubicBezTo>
                <a:cubicBezTo>
                  <a:pt x="286" y="150"/>
                  <a:pt x="286" y="150"/>
                  <a:pt x="286" y="150"/>
                </a:cubicBezTo>
                <a:cubicBezTo>
                  <a:pt x="299" y="150"/>
                  <a:pt x="299" y="150"/>
                  <a:pt x="299" y="150"/>
                </a:cubicBezTo>
                <a:cubicBezTo>
                  <a:pt x="301" y="150"/>
                  <a:pt x="303" y="151"/>
                  <a:pt x="304" y="153"/>
                </a:cubicBezTo>
                <a:cubicBezTo>
                  <a:pt x="305" y="154"/>
                  <a:pt x="305" y="156"/>
                  <a:pt x="304" y="158"/>
                </a:cubicBezTo>
                <a:cubicBezTo>
                  <a:pt x="299" y="170"/>
                  <a:pt x="299" y="170"/>
                  <a:pt x="299" y="170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311" y="178"/>
                  <a:pt x="312" y="180"/>
                  <a:pt x="312" y="182"/>
                </a:cubicBezTo>
                <a:cubicBezTo>
                  <a:pt x="312" y="183"/>
                  <a:pt x="311" y="185"/>
                  <a:pt x="310" y="186"/>
                </a:cubicBezTo>
                <a:close/>
                <a:moveTo>
                  <a:pt x="254" y="150"/>
                </a:moveTo>
                <a:cubicBezTo>
                  <a:pt x="235" y="150"/>
                  <a:pt x="220" y="165"/>
                  <a:pt x="220" y="184"/>
                </a:cubicBezTo>
                <a:cubicBezTo>
                  <a:pt x="220" y="203"/>
                  <a:pt x="235" y="218"/>
                  <a:pt x="254" y="218"/>
                </a:cubicBezTo>
                <a:cubicBezTo>
                  <a:pt x="273" y="218"/>
                  <a:pt x="289" y="203"/>
                  <a:pt x="289" y="184"/>
                </a:cubicBezTo>
                <a:cubicBezTo>
                  <a:pt x="289" y="165"/>
                  <a:pt x="273" y="150"/>
                  <a:pt x="254" y="150"/>
                </a:cubicBezTo>
                <a:close/>
              </a:path>
            </a:pathLst>
          </a:custGeom>
          <a:solidFill>
            <a:srgbClr val="FCB0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Freeform 18"/>
          <p:cNvSpPr>
            <a:spLocks noEditPoints="1"/>
          </p:cNvSpPr>
          <p:nvPr/>
        </p:nvSpPr>
        <p:spPr bwMode="auto">
          <a:xfrm>
            <a:off x="3531218" y="3555917"/>
            <a:ext cx="479268" cy="394525"/>
          </a:xfrm>
          <a:custGeom>
            <a:avLst/>
            <a:gdLst>
              <a:gd name="T0" fmla="*/ 151 w 350"/>
              <a:gd name="T1" fmla="*/ 57 h 287"/>
              <a:gd name="T2" fmla="*/ 161 w 350"/>
              <a:gd name="T3" fmla="*/ 106 h 287"/>
              <a:gd name="T4" fmla="*/ 181 w 350"/>
              <a:gd name="T5" fmla="*/ 83 h 287"/>
              <a:gd name="T6" fmla="*/ 191 w 350"/>
              <a:gd name="T7" fmla="*/ 106 h 287"/>
              <a:gd name="T8" fmla="*/ 191 w 350"/>
              <a:gd name="T9" fmla="*/ 54 h 287"/>
              <a:gd name="T10" fmla="*/ 181 w 350"/>
              <a:gd name="T11" fmla="*/ 73 h 287"/>
              <a:gd name="T12" fmla="*/ 161 w 350"/>
              <a:gd name="T13" fmla="*/ 54 h 287"/>
              <a:gd name="T14" fmla="*/ 51 w 350"/>
              <a:gd name="T15" fmla="*/ 128 h 287"/>
              <a:gd name="T16" fmla="*/ 130 w 350"/>
              <a:gd name="T17" fmla="*/ 201 h 287"/>
              <a:gd name="T18" fmla="*/ 86 w 350"/>
              <a:gd name="T19" fmla="*/ 230 h 287"/>
              <a:gd name="T20" fmla="*/ 0 w 350"/>
              <a:gd name="T21" fmla="*/ 267 h 287"/>
              <a:gd name="T22" fmla="*/ 92 w 350"/>
              <a:gd name="T23" fmla="*/ 286 h 287"/>
              <a:gd name="T24" fmla="*/ 185 w 350"/>
              <a:gd name="T25" fmla="*/ 267 h 287"/>
              <a:gd name="T26" fmla="*/ 88 w 350"/>
              <a:gd name="T27" fmla="*/ 207 h 287"/>
              <a:gd name="T28" fmla="*/ 81 w 350"/>
              <a:gd name="T29" fmla="*/ 216 h 287"/>
              <a:gd name="T30" fmla="*/ 96 w 350"/>
              <a:gd name="T31" fmla="*/ 225 h 287"/>
              <a:gd name="T32" fmla="*/ 104 w 350"/>
              <a:gd name="T33" fmla="*/ 211 h 287"/>
              <a:gd name="T34" fmla="*/ 285 w 350"/>
              <a:gd name="T35" fmla="*/ 99 h 287"/>
              <a:gd name="T36" fmla="*/ 267 w 350"/>
              <a:gd name="T37" fmla="*/ 53 h 287"/>
              <a:gd name="T38" fmla="*/ 248 w 350"/>
              <a:gd name="T39" fmla="*/ 99 h 287"/>
              <a:gd name="T40" fmla="*/ 258 w 350"/>
              <a:gd name="T41" fmla="*/ 93 h 287"/>
              <a:gd name="T42" fmla="*/ 256 w 350"/>
              <a:gd name="T43" fmla="*/ 72 h 287"/>
              <a:gd name="T44" fmla="*/ 267 w 350"/>
              <a:gd name="T45" fmla="*/ 62 h 287"/>
              <a:gd name="T46" fmla="*/ 277 w 350"/>
              <a:gd name="T47" fmla="*/ 72 h 287"/>
              <a:gd name="T48" fmla="*/ 275 w 350"/>
              <a:gd name="T49" fmla="*/ 93 h 287"/>
              <a:gd name="T50" fmla="*/ 262 w 350"/>
              <a:gd name="T51" fmla="*/ 96 h 287"/>
              <a:gd name="T52" fmla="*/ 339 w 350"/>
              <a:gd name="T53" fmla="*/ 39 h 287"/>
              <a:gd name="T54" fmla="*/ 12 w 350"/>
              <a:gd name="T55" fmla="*/ 39 h 287"/>
              <a:gd name="T56" fmla="*/ 0 w 350"/>
              <a:gd name="T57" fmla="*/ 223 h 287"/>
              <a:gd name="T58" fmla="*/ 50 w 350"/>
              <a:gd name="T59" fmla="*/ 27 h 287"/>
              <a:gd name="T60" fmla="*/ 312 w 350"/>
              <a:gd name="T61" fmla="*/ 198 h 287"/>
              <a:gd name="T62" fmla="*/ 224 w 350"/>
              <a:gd name="T63" fmla="*/ 178 h 287"/>
              <a:gd name="T64" fmla="*/ 185 w 350"/>
              <a:gd name="T65" fmla="*/ 224 h 287"/>
              <a:gd name="T66" fmla="*/ 339 w 350"/>
              <a:gd name="T67" fmla="*/ 198 h 287"/>
              <a:gd name="T68" fmla="*/ 206 w 350"/>
              <a:gd name="T69" fmla="*/ 121 h 287"/>
              <a:gd name="T70" fmla="*/ 208 w 350"/>
              <a:gd name="T71" fmla="*/ 129 h 287"/>
              <a:gd name="T72" fmla="*/ 238 w 350"/>
              <a:gd name="T73" fmla="*/ 124 h 287"/>
              <a:gd name="T74" fmla="*/ 222 w 350"/>
              <a:gd name="T75" fmla="*/ 118 h 287"/>
              <a:gd name="T76" fmla="*/ 236 w 350"/>
              <a:gd name="T77" fmla="*/ 97 h 287"/>
              <a:gd name="T78" fmla="*/ 212 w 350"/>
              <a:gd name="T79" fmla="*/ 85 h 287"/>
              <a:gd name="T80" fmla="*/ 206 w 350"/>
              <a:gd name="T81" fmla="*/ 92 h 287"/>
              <a:gd name="T82" fmla="*/ 210 w 350"/>
              <a:gd name="T83" fmla="*/ 94 h 287"/>
              <a:gd name="T84" fmla="*/ 217 w 350"/>
              <a:gd name="T85" fmla="*/ 93 h 287"/>
              <a:gd name="T86" fmla="*/ 223 w 350"/>
              <a:gd name="T87" fmla="*/ 104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0" h="287">
                <a:moveTo>
                  <a:pt x="161" y="54"/>
                </a:moveTo>
                <a:cubicBezTo>
                  <a:pt x="154" y="54"/>
                  <a:pt x="154" y="54"/>
                  <a:pt x="154" y="54"/>
                </a:cubicBezTo>
                <a:cubicBezTo>
                  <a:pt x="152" y="54"/>
                  <a:pt x="151" y="55"/>
                  <a:pt x="151" y="57"/>
                </a:cubicBezTo>
                <a:cubicBezTo>
                  <a:pt x="151" y="103"/>
                  <a:pt x="151" y="103"/>
                  <a:pt x="151" y="103"/>
                </a:cubicBezTo>
                <a:cubicBezTo>
                  <a:pt x="151" y="104"/>
                  <a:pt x="152" y="106"/>
                  <a:pt x="154" y="106"/>
                </a:cubicBezTo>
                <a:cubicBezTo>
                  <a:pt x="161" y="106"/>
                  <a:pt x="161" y="106"/>
                  <a:pt x="161" y="106"/>
                </a:cubicBezTo>
                <a:cubicBezTo>
                  <a:pt x="162" y="106"/>
                  <a:pt x="164" y="104"/>
                  <a:pt x="164" y="103"/>
                </a:cubicBezTo>
                <a:cubicBezTo>
                  <a:pt x="164" y="83"/>
                  <a:pt x="164" y="83"/>
                  <a:pt x="164" y="83"/>
                </a:cubicBezTo>
                <a:cubicBezTo>
                  <a:pt x="181" y="83"/>
                  <a:pt x="181" y="83"/>
                  <a:pt x="181" y="83"/>
                </a:cubicBezTo>
                <a:cubicBezTo>
                  <a:pt x="181" y="103"/>
                  <a:pt x="181" y="103"/>
                  <a:pt x="181" y="103"/>
                </a:cubicBezTo>
                <a:cubicBezTo>
                  <a:pt x="181" y="104"/>
                  <a:pt x="183" y="106"/>
                  <a:pt x="184" y="106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3" y="106"/>
                  <a:pt x="194" y="104"/>
                  <a:pt x="194" y="103"/>
                </a:cubicBezTo>
                <a:cubicBezTo>
                  <a:pt x="194" y="57"/>
                  <a:pt x="194" y="57"/>
                  <a:pt x="194" y="57"/>
                </a:cubicBezTo>
                <a:cubicBezTo>
                  <a:pt x="194" y="55"/>
                  <a:pt x="193" y="54"/>
                  <a:pt x="191" y="54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83" y="54"/>
                  <a:pt x="181" y="55"/>
                  <a:pt x="181" y="57"/>
                </a:cubicBezTo>
                <a:cubicBezTo>
                  <a:pt x="181" y="73"/>
                  <a:pt x="181" y="73"/>
                  <a:pt x="181" y="73"/>
                </a:cubicBezTo>
                <a:cubicBezTo>
                  <a:pt x="164" y="73"/>
                  <a:pt x="164" y="73"/>
                  <a:pt x="164" y="73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4" y="55"/>
                  <a:pt x="162" y="54"/>
                  <a:pt x="161" y="54"/>
                </a:cubicBezTo>
                <a:close/>
                <a:moveTo>
                  <a:pt x="133" y="128"/>
                </a:moveTo>
                <a:cubicBezTo>
                  <a:pt x="133" y="98"/>
                  <a:pt x="115" y="75"/>
                  <a:pt x="92" y="75"/>
                </a:cubicBezTo>
                <a:cubicBezTo>
                  <a:pt x="70" y="75"/>
                  <a:pt x="51" y="98"/>
                  <a:pt x="51" y="128"/>
                </a:cubicBezTo>
                <a:cubicBezTo>
                  <a:pt x="51" y="157"/>
                  <a:pt x="70" y="188"/>
                  <a:pt x="92" y="188"/>
                </a:cubicBezTo>
                <a:cubicBezTo>
                  <a:pt x="115" y="188"/>
                  <a:pt x="133" y="157"/>
                  <a:pt x="133" y="128"/>
                </a:cubicBezTo>
                <a:close/>
                <a:moveTo>
                  <a:pt x="130" y="201"/>
                </a:moveTo>
                <a:cubicBezTo>
                  <a:pt x="106" y="276"/>
                  <a:pt x="106" y="276"/>
                  <a:pt x="106" y="276"/>
                </a:cubicBezTo>
                <a:cubicBezTo>
                  <a:pt x="99" y="230"/>
                  <a:pt x="99" y="230"/>
                  <a:pt x="99" y="230"/>
                </a:cubicBezTo>
                <a:cubicBezTo>
                  <a:pt x="86" y="230"/>
                  <a:pt x="86" y="230"/>
                  <a:pt x="86" y="230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55" y="201"/>
                  <a:pt x="55" y="201"/>
                  <a:pt x="55" y="201"/>
                </a:cubicBezTo>
                <a:cubicBezTo>
                  <a:pt x="23" y="213"/>
                  <a:pt x="0" y="239"/>
                  <a:pt x="0" y="267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87"/>
                  <a:pt x="20" y="286"/>
                  <a:pt x="92" y="286"/>
                </a:cubicBezTo>
                <a:cubicBezTo>
                  <a:pt x="170" y="286"/>
                  <a:pt x="185" y="287"/>
                  <a:pt x="185" y="269"/>
                </a:cubicBezTo>
                <a:cubicBezTo>
                  <a:pt x="185" y="269"/>
                  <a:pt x="185" y="269"/>
                  <a:pt x="184" y="268"/>
                </a:cubicBezTo>
                <a:cubicBezTo>
                  <a:pt x="185" y="268"/>
                  <a:pt x="185" y="268"/>
                  <a:pt x="185" y="267"/>
                </a:cubicBezTo>
                <a:cubicBezTo>
                  <a:pt x="185" y="240"/>
                  <a:pt x="162" y="213"/>
                  <a:pt x="130" y="201"/>
                </a:cubicBezTo>
                <a:close/>
                <a:moveTo>
                  <a:pt x="97" y="207"/>
                </a:moveTo>
                <a:cubicBezTo>
                  <a:pt x="88" y="207"/>
                  <a:pt x="88" y="207"/>
                  <a:pt x="88" y="207"/>
                </a:cubicBezTo>
                <a:cubicBezTo>
                  <a:pt x="87" y="207"/>
                  <a:pt x="86" y="207"/>
                  <a:pt x="85" y="208"/>
                </a:cubicBezTo>
                <a:cubicBezTo>
                  <a:pt x="81" y="211"/>
                  <a:pt x="81" y="211"/>
                  <a:pt x="81" y="211"/>
                </a:cubicBezTo>
                <a:cubicBezTo>
                  <a:pt x="80" y="213"/>
                  <a:pt x="80" y="214"/>
                  <a:pt x="81" y="216"/>
                </a:cubicBezTo>
                <a:cubicBezTo>
                  <a:pt x="85" y="224"/>
                  <a:pt x="85" y="224"/>
                  <a:pt x="85" y="224"/>
                </a:cubicBezTo>
                <a:cubicBezTo>
                  <a:pt x="86" y="225"/>
                  <a:pt x="87" y="225"/>
                  <a:pt x="89" y="225"/>
                </a:cubicBezTo>
                <a:cubicBezTo>
                  <a:pt x="96" y="225"/>
                  <a:pt x="96" y="225"/>
                  <a:pt x="96" y="225"/>
                </a:cubicBezTo>
                <a:cubicBezTo>
                  <a:pt x="98" y="225"/>
                  <a:pt x="99" y="225"/>
                  <a:pt x="99" y="224"/>
                </a:cubicBezTo>
                <a:cubicBezTo>
                  <a:pt x="104" y="216"/>
                  <a:pt x="104" y="216"/>
                  <a:pt x="104" y="216"/>
                </a:cubicBezTo>
                <a:cubicBezTo>
                  <a:pt x="105" y="214"/>
                  <a:pt x="105" y="213"/>
                  <a:pt x="104" y="211"/>
                </a:cubicBezTo>
                <a:cubicBezTo>
                  <a:pt x="100" y="208"/>
                  <a:pt x="100" y="208"/>
                  <a:pt x="100" y="208"/>
                </a:cubicBezTo>
                <a:cubicBezTo>
                  <a:pt x="99" y="207"/>
                  <a:pt x="98" y="207"/>
                  <a:pt x="97" y="207"/>
                </a:cubicBezTo>
                <a:close/>
                <a:moveTo>
                  <a:pt x="285" y="99"/>
                </a:moveTo>
                <a:cubicBezTo>
                  <a:pt x="289" y="95"/>
                  <a:pt x="292" y="88"/>
                  <a:pt x="292" y="80"/>
                </a:cubicBezTo>
                <a:cubicBezTo>
                  <a:pt x="292" y="71"/>
                  <a:pt x="289" y="65"/>
                  <a:pt x="285" y="60"/>
                </a:cubicBezTo>
                <a:cubicBezTo>
                  <a:pt x="280" y="55"/>
                  <a:pt x="274" y="53"/>
                  <a:pt x="267" y="53"/>
                </a:cubicBezTo>
                <a:cubicBezTo>
                  <a:pt x="259" y="53"/>
                  <a:pt x="253" y="55"/>
                  <a:pt x="248" y="60"/>
                </a:cubicBezTo>
                <a:cubicBezTo>
                  <a:pt x="244" y="65"/>
                  <a:pt x="242" y="71"/>
                  <a:pt x="242" y="80"/>
                </a:cubicBezTo>
                <a:cubicBezTo>
                  <a:pt x="242" y="88"/>
                  <a:pt x="244" y="94"/>
                  <a:pt x="248" y="99"/>
                </a:cubicBezTo>
                <a:cubicBezTo>
                  <a:pt x="253" y="104"/>
                  <a:pt x="259" y="107"/>
                  <a:pt x="267" y="107"/>
                </a:cubicBezTo>
                <a:cubicBezTo>
                  <a:pt x="274" y="107"/>
                  <a:pt x="280" y="104"/>
                  <a:pt x="285" y="99"/>
                </a:cubicBezTo>
                <a:close/>
                <a:moveTo>
                  <a:pt x="258" y="93"/>
                </a:moveTo>
                <a:cubicBezTo>
                  <a:pt x="257" y="91"/>
                  <a:pt x="257" y="90"/>
                  <a:pt x="256" y="88"/>
                </a:cubicBezTo>
                <a:cubicBezTo>
                  <a:pt x="255" y="85"/>
                  <a:pt x="255" y="83"/>
                  <a:pt x="255" y="80"/>
                </a:cubicBezTo>
                <a:cubicBezTo>
                  <a:pt x="255" y="77"/>
                  <a:pt x="255" y="74"/>
                  <a:pt x="256" y="72"/>
                </a:cubicBezTo>
                <a:cubicBezTo>
                  <a:pt x="257" y="70"/>
                  <a:pt x="257" y="68"/>
                  <a:pt x="259" y="66"/>
                </a:cubicBezTo>
                <a:cubicBezTo>
                  <a:pt x="260" y="65"/>
                  <a:pt x="261" y="64"/>
                  <a:pt x="262" y="63"/>
                </a:cubicBezTo>
                <a:cubicBezTo>
                  <a:pt x="264" y="63"/>
                  <a:pt x="265" y="62"/>
                  <a:pt x="267" y="62"/>
                </a:cubicBezTo>
                <a:cubicBezTo>
                  <a:pt x="268" y="62"/>
                  <a:pt x="270" y="63"/>
                  <a:pt x="271" y="63"/>
                </a:cubicBezTo>
                <a:cubicBezTo>
                  <a:pt x="272" y="64"/>
                  <a:pt x="274" y="65"/>
                  <a:pt x="275" y="66"/>
                </a:cubicBezTo>
                <a:cubicBezTo>
                  <a:pt x="276" y="68"/>
                  <a:pt x="277" y="70"/>
                  <a:pt x="277" y="72"/>
                </a:cubicBezTo>
                <a:cubicBezTo>
                  <a:pt x="278" y="74"/>
                  <a:pt x="278" y="77"/>
                  <a:pt x="278" y="80"/>
                </a:cubicBezTo>
                <a:cubicBezTo>
                  <a:pt x="278" y="83"/>
                  <a:pt x="278" y="85"/>
                  <a:pt x="277" y="88"/>
                </a:cubicBezTo>
                <a:cubicBezTo>
                  <a:pt x="277" y="90"/>
                  <a:pt x="276" y="91"/>
                  <a:pt x="275" y="93"/>
                </a:cubicBezTo>
                <a:cubicBezTo>
                  <a:pt x="274" y="94"/>
                  <a:pt x="273" y="95"/>
                  <a:pt x="271" y="96"/>
                </a:cubicBezTo>
                <a:cubicBezTo>
                  <a:pt x="270" y="97"/>
                  <a:pt x="268" y="97"/>
                  <a:pt x="267" y="97"/>
                </a:cubicBezTo>
                <a:cubicBezTo>
                  <a:pt x="265" y="97"/>
                  <a:pt x="264" y="97"/>
                  <a:pt x="262" y="96"/>
                </a:cubicBezTo>
                <a:cubicBezTo>
                  <a:pt x="261" y="95"/>
                  <a:pt x="260" y="94"/>
                  <a:pt x="258" y="93"/>
                </a:cubicBezTo>
                <a:close/>
                <a:moveTo>
                  <a:pt x="339" y="198"/>
                </a:moveTo>
                <a:cubicBezTo>
                  <a:pt x="339" y="39"/>
                  <a:pt x="339" y="39"/>
                  <a:pt x="339" y="39"/>
                </a:cubicBezTo>
                <a:cubicBezTo>
                  <a:pt x="339" y="18"/>
                  <a:pt x="321" y="0"/>
                  <a:pt x="30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29" y="0"/>
                  <a:pt x="12" y="18"/>
                  <a:pt x="12" y="39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3"/>
                  <a:pt x="0" y="223"/>
                  <a:pt x="0" y="223"/>
                </a:cubicBezTo>
                <a:cubicBezTo>
                  <a:pt x="10" y="210"/>
                  <a:pt x="23" y="199"/>
                  <a:pt x="38" y="191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2"/>
                  <a:pt x="44" y="27"/>
                  <a:pt x="50" y="27"/>
                </a:cubicBezTo>
                <a:cubicBezTo>
                  <a:pt x="300" y="27"/>
                  <a:pt x="300" y="27"/>
                  <a:pt x="300" y="27"/>
                </a:cubicBezTo>
                <a:cubicBezTo>
                  <a:pt x="307" y="27"/>
                  <a:pt x="312" y="32"/>
                  <a:pt x="312" y="39"/>
                </a:cubicBezTo>
                <a:cubicBezTo>
                  <a:pt x="312" y="198"/>
                  <a:pt x="312" y="198"/>
                  <a:pt x="312" y="198"/>
                </a:cubicBezTo>
                <a:cubicBezTo>
                  <a:pt x="296" y="198"/>
                  <a:pt x="296" y="198"/>
                  <a:pt x="296" y="198"/>
                </a:cubicBezTo>
                <a:cubicBezTo>
                  <a:pt x="296" y="178"/>
                  <a:pt x="296" y="178"/>
                  <a:pt x="296" y="178"/>
                </a:cubicBezTo>
                <a:cubicBezTo>
                  <a:pt x="224" y="178"/>
                  <a:pt x="224" y="178"/>
                  <a:pt x="224" y="178"/>
                </a:cubicBezTo>
                <a:cubicBezTo>
                  <a:pt x="224" y="198"/>
                  <a:pt x="224" y="198"/>
                  <a:pt x="224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69" y="205"/>
                  <a:pt x="178" y="214"/>
                  <a:pt x="185" y="224"/>
                </a:cubicBezTo>
                <a:cubicBezTo>
                  <a:pt x="350" y="224"/>
                  <a:pt x="350" y="224"/>
                  <a:pt x="350" y="224"/>
                </a:cubicBezTo>
                <a:cubicBezTo>
                  <a:pt x="350" y="198"/>
                  <a:pt x="350" y="198"/>
                  <a:pt x="350" y="198"/>
                </a:cubicBezTo>
                <a:lnTo>
                  <a:pt x="339" y="198"/>
                </a:lnTo>
                <a:close/>
                <a:moveTo>
                  <a:pt x="218" y="110"/>
                </a:moveTo>
                <a:cubicBezTo>
                  <a:pt x="217" y="112"/>
                  <a:pt x="215" y="114"/>
                  <a:pt x="212" y="116"/>
                </a:cubicBezTo>
                <a:cubicBezTo>
                  <a:pt x="211" y="118"/>
                  <a:pt x="208" y="119"/>
                  <a:pt x="206" y="121"/>
                </a:cubicBezTo>
                <a:cubicBezTo>
                  <a:pt x="205" y="122"/>
                  <a:pt x="205" y="123"/>
                  <a:pt x="205" y="123"/>
                </a:cubicBezTo>
                <a:cubicBezTo>
                  <a:pt x="205" y="126"/>
                  <a:pt x="205" y="126"/>
                  <a:pt x="205" y="126"/>
                </a:cubicBezTo>
                <a:cubicBezTo>
                  <a:pt x="205" y="128"/>
                  <a:pt x="206" y="129"/>
                  <a:pt x="208" y="129"/>
                </a:cubicBezTo>
                <a:cubicBezTo>
                  <a:pt x="235" y="129"/>
                  <a:pt x="235" y="129"/>
                  <a:pt x="235" y="129"/>
                </a:cubicBezTo>
                <a:cubicBezTo>
                  <a:pt x="236" y="129"/>
                  <a:pt x="238" y="128"/>
                  <a:pt x="238" y="126"/>
                </a:cubicBezTo>
                <a:cubicBezTo>
                  <a:pt x="238" y="124"/>
                  <a:pt x="238" y="124"/>
                  <a:pt x="238" y="124"/>
                </a:cubicBezTo>
                <a:cubicBezTo>
                  <a:pt x="238" y="122"/>
                  <a:pt x="236" y="121"/>
                  <a:pt x="235" y="121"/>
                </a:cubicBezTo>
                <a:cubicBezTo>
                  <a:pt x="219" y="121"/>
                  <a:pt x="219" y="121"/>
                  <a:pt x="219" y="121"/>
                </a:cubicBezTo>
                <a:cubicBezTo>
                  <a:pt x="220" y="120"/>
                  <a:pt x="221" y="119"/>
                  <a:pt x="222" y="118"/>
                </a:cubicBezTo>
                <a:cubicBezTo>
                  <a:pt x="224" y="117"/>
                  <a:pt x="226" y="115"/>
                  <a:pt x="228" y="113"/>
                </a:cubicBezTo>
                <a:cubicBezTo>
                  <a:pt x="231" y="110"/>
                  <a:pt x="233" y="108"/>
                  <a:pt x="234" y="105"/>
                </a:cubicBezTo>
                <a:cubicBezTo>
                  <a:pt x="235" y="103"/>
                  <a:pt x="236" y="100"/>
                  <a:pt x="236" y="97"/>
                </a:cubicBezTo>
                <a:cubicBezTo>
                  <a:pt x="236" y="93"/>
                  <a:pt x="234" y="90"/>
                  <a:pt x="232" y="88"/>
                </a:cubicBezTo>
                <a:cubicBezTo>
                  <a:pt x="229" y="85"/>
                  <a:pt x="225" y="84"/>
                  <a:pt x="220" y="84"/>
                </a:cubicBezTo>
                <a:cubicBezTo>
                  <a:pt x="217" y="84"/>
                  <a:pt x="215" y="84"/>
                  <a:pt x="212" y="85"/>
                </a:cubicBezTo>
                <a:cubicBezTo>
                  <a:pt x="210" y="85"/>
                  <a:pt x="209" y="86"/>
                  <a:pt x="208" y="86"/>
                </a:cubicBezTo>
                <a:cubicBezTo>
                  <a:pt x="207" y="86"/>
                  <a:pt x="206" y="88"/>
                  <a:pt x="206" y="89"/>
                </a:cubicBezTo>
                <a:cubicBezTo>
                  <a:pt x="206" y="92"/>
                  <a:pt x="206" y="92"/>
                  <a:pt x="206" y="92"/>
                </a:cubicBezTo>
                <a:cubicBezTo>
                  <a:pt x="206" y="93"/>
                  <a:pt x="207" y="94"/>
                  <a:pt x="208" y="94"/>
                </a:cubicBezTo>
                <a:cubicBezTo>
                  <a:pt x="208" y="95"/>
                  <a:pt x="209" y="95"/>
                  <a:pt x="209" y="95"/>
                </a:cubicBezTo>
                <a:cubicBezTo>
                  <a:pt x="210" y="95"/>
                  <a:pt x="210" y="95"/>
                  <a:pt x="210" y="94"/>
                </a:cubicBezTo>
                <a:cubicBezTo>
                  <a:pt x="211" y="94"/>
                  <a:pt x="211" y="94"/>
                  <a:pt x="211" y="94"/>
                </a:cubicBezTo>
                <a:cubicBezTo>
                  <a:pt x="212" y="94"/>
                  <a:pt x="213" y="93"/>
                  <a:pt x="214" y="93"/>
                </a:cubicBezTo>
                <a:cubicBezTo>
                  <a:pt x="215" y="93"/>
                  <a:pt x="216" y="93"/>
                  <a:pt x="217" y="93"/>
                </a:cubicBezTo>
                <a:cubicBezTo>
                  <a:pt x="220" y="93"/>
                  <a:pt x="221" y="93"/>
                  <a:pt x="223" y="94"/>
                </a:cubicBezTo>
                <a:cubicBezTo>
                  <a:pt x="224" y="95"/>
                  <a:pt x="224" y="97"/>
                  <a:pt x="224" y="99"/>
                </a:cubicBezTo>
                <a:cubicBezTo>
                  <a:pt x="224" y="101"/>
                  <a:pt x="224" y="103"/>
                  <a:pt x="223" y="104"/>
                </a:cubicBezTo>
                <a:cubicBezTo>
                  <a:pt x="222" y="106"/>
                  <a:pt x="220" y="108"/>
                  <a:pt x="218" y="110"/>
                </a:cubicBezTo>
                <a:close/>
              </a:path>
            </a:pathLst>
          </a:custGeom>
          <a:solidFill>
            <a:srgbClr val="FCB0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336331" y="283778"/>
            <a:ext cx="935421" cy="87235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文本框 87"/>
          <p:cNvSpPr txBox="1"/>
          <p:nvPr/>
        </p:nvSpPr>
        <p:spPr>
          <a:xfrm>
            <a:off x="178677" y="1517324"/>
            <a:ext cx="1418896" cy="338554"/>
          </a:xfrm>
          <a:prstGeom prst="rect">
            <a:avLst/>
          </a:prstGeom>
          <a:solidFill>
            <a:srgbClr val="202A36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Introduction</a:t>
            </a:r>
            <a:endParaRPr kumimoji="1" lang="zh-CN" altLang="en-US" sz="2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0510" y="2207320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Characteristics of 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Discount</a:t>
            </a:r>
            <a:r>
              <a:rPr lang="zh-CN" altLang="en-US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DRP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10510" y="2949629"/>
            <a:ext cx="1681655" cy="646331"/>
          </a:xfrm>
          <a:prstGeom prst="rect">
            <a:avLst/>
          </a:prstGeom>
          <a:solidFill>
            <a:srgbClr val="FDB00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Development </a:t>
            </a:r>
            <a:endParaRPr lang="en-US" altLang="zh-CN" sz="12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of Investment Program</a:t>
            </a:r>
            <a:r>
              <a:rPr lang="zh-CN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zh-CN" altLang="zh-CN" sz="12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10508" y="3799186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Decentralized Investment Bank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0" y="4660034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Conclusion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47" name="矩形 146"/>
          <p:cNvSpPr/>
          <p:nvPr/>
        </p:nvSpPr>
        <p:spPr>
          <a:xfrm>
            <a:off x="-2" y="5448970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Critics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5173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2689756" y="515424"/>
            <a:ext cx="2228477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933" b="1" dirty="0" smtClean="0">
                <a:solidFill>
                  <a:srgbClr val="202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Refinement</a:t>
            </a:r>
            <a:endParaRPr lang="zh-CN" altLang="en-US" sz="2933" b="1" dirty="0">
              <a:solidFill>
                <a:srgbClr val="202A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336331" y="283778"/>
            <a:ext cx="935421" cy="87235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文本框 87"/>
          <p:cNvSpPr txBox="1"/>
          <p:nvPr/>
        </p:nvSpPr>
        <p:spPr>
          <a:xfrm>
            <a:off x="178677" y="1517324"/>
            <a:ext cx="1418896" cy="338554"/>
          </a:xfrm>
          <a:prstGeom prst="rect">
            <a:avLst/>
          </a:prstGeom>
          <a:solidFill>
            <a:srgbClr val="202A36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Introduction</a:t>
            </a:r>
            <a:endParaRPr kumimoji="1" lang="zh-CN" altLang="en-US" sz="2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0510" y="2207320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Characteristics of 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Discount</a:t>
            </a:r>
            <a:r>
              <a:rPr lang="zh-CN" altLang="en-US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DRP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10510" y="2949629"/>
            <a:ext cx="1681655" cy="646331"/>
          </a:xfrm>
          <a:prstGeom prst="rect">
            <a:avLst/>
          </a:prstGeom>
          <a:solidFill>
            <a:srgbClr val="FDB00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Development </a:t>
            </a:r>
            <a:endParaRPr lang="en-US" altLang="zh-CN" sz="12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of Investment Program</a:t>
            </a:r>
            <a:r>
              <a:rPr lang="zh-CN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zh-CN" altLang="zh-CN" sz="12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10508" y="3799186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Decentralized Investment Bank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0" y="4660034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Conclusion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47" name="矩形 146"/>
          <p:cNvSpPr/>
          <p:nvPr/>
        </p:nvSpPr>
        <p:spPr>
          <a:xfrm>
            <a:off x="-2" y="5448970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Critics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84714" y="2527620"/>
            <a:ext cx="7750628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Strategic timing of investment (nuance in purchase time/option*)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Batch Process (Eight batches)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Purchase of insurance against price decline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More than eight initial shares so can set up more accounts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Securing of lines of credit at local banks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06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2689756" y="515424"/>
            <a:ext cx="1955967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933" b="1" dirty="0" smtClean="0">
                <a:solidFill>
                  <a:srgbClr val="202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  <a:endParaRPr lang="zh-CN" altLang="en-US" sz="2933" b="1" dirty="0">
              <a:solidFill>
                <a:srgbClr val="202A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336331" y="283778"/>
            <a:ext cx="935421" cy="87235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文本框 87"/>
          <p:cNvSpPr txBox="1"/>
          <p:nvPr/>
        </p:nvSpPr>
        <p:spPr>
          <a:xfrm>
            <a:off x="178677" y="1517324"/>
            <a:ext cx="1418896" cy="338554"/>
          </a:xfrm>
          <a:prstGeom prst="rect">
            <a:avLst/>
          </a:prstGeom>
          <a:solidFill>
            <a:srgbClr val="202A36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Introduction</a:t>
            </a:r>
            <a:endParaRPr kumimoji="1" lang="zh-CN" altLang="en-US" sz="2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0510" y="2207320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Characteristics of 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Discount</a:t>
            </a:r>
            <a:r>
              <a:rPr lang="zh-CN" altLang="en-US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DRP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10510" y="2949629"/>
            <a:ext cx="1681655" cy="646331"/>
          </a:xfrm>
          <a:prstGeom prst="rect">
            <a:avLst/>
          </a:prstGeom>
          <a:solidFill>
            <a:srgbClr val="FDB00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Development </a:t>
            </a:r>
            <a:endParaRPr lang="en-US" altLang="zh-CN" sz="12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of Investment Program</a:t>
            </a:r>
            <a:r>
              <a:rPr lang="zh-CN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zh-CN" altLang="zh-CN" sz="12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10508" y="3799186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Decentralized Investment Bank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0" y="4660034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Conclusion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47" name="矩形 146"/>
          <p:cNvSpPr/>
          <p:nvPr/>
        </p:nvSpPr>
        <p:spPr>
          <a:xfrm>
            <a:off x="-2" y="5448970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Critics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813578"/>
              </p:ext>
            </p:extLst>
          </p:nvPr>
        </p:nvGraphicFramePr>
        <p:xfrm>
          <a:off x="2881085" y="1774371"/>
          <a:ext cx="8494488" cy="4439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34458"/>
                <a:gridCol w="2220686"/>
                <a:gridCol w="2242457"/>
                <a:gridCol w="2296887"/>
              </a:tblGrid>
              <a:tr h="1140885">
                <a:tc>
                  <a:txBody>
                    <a:bodyPr/>
                    <a:lstStyle/>
                    <a:p>
                      <a:pPr algn="l"/>
                      <a:endParaRPr lang="zh-CN" altLang="en-US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In-the</a:t>
                      </a:r>
                      <a:r>
                        <a:rPr lang="en-US" altLang="zh-CN" baseline="0" dirty="0" smtClean="0"/>
                        <a:t>-</a:t>
                      </a:r>
                      <a:r>
                        <a:rPr lang="en-US" altLang="zh-CN" dirty="0" smtClean="0"/>
                        <a:t>money put option</a:t>
                      </a:r>
                      <a:endParaRPr lang="zh-CN" altLang="en-US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Sell</a:t>
                      </a:r>
                      <a:r>
                        <a:rPr lang="en-US" altLang="zh-CN" baseline="0" dirty="0" smtClean="0"/>
                        <a:t> short</a:t>
                      </a:r>
                      <a:endParaRPr lang="zh-CN" altLang="en-US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Macro Hedge (actively traded put options on market index)</a:t>
                      </a:r>
                      <a:endParaRPr lang="zh-CN" altLang="en-US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Effectiveness</a:t>
                      </a:r>
                      <a:endParaRPr lang="zh-CN" altLang="en-US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Effective</a:t>
                      </a:r>
                      <a:endParaRPr lang="zh-CN" altLang="en-US" sz="140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Effective</a:t>
                      </a:r>
                      <a:endParaRPr lang="zh-CN" altLang="en-US" sz="140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Only effective</a:t>
                      </a:r>
                      <a:r>
                        <a:rPr lang="en-US" altLang="zh-CN" sz="1400" baseline="0" dirty="0" smtClean="0"/>
                        <a:t> for market risk</a:t>
                      </a:r>
                      <a:endParaRPr lang="zh-CN" altLang="en-US" sz="140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</a:tr>
              <a:tr h="370840">
                <a:tc rowSpan="4"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Drawbacks</a:t>
                      </a:r>
                      <a:endParaRPr lang="zh-CN" altLang="en-US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Most Expensive</a:t>
                      </a:r>
                    </a:p>
                    <a:p>
                      <a:pPr algn="l"/>
                      <a:r>
                        <a:rPr lang="en-US" altLang="zh-CN" sz="1400" dirty="0" smtClean="0"/>
                        <a:t>(bid-ask spread and commissions)</a:t>
                      </a:r>
                      <a:endParaRPr lang="zh-CN" altLang="en-US" sz="140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Expensive</a:t>
                      </a:r>
                      <a:endParaRPr lang="zh-CN" altLang="en-US" sz="140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Can not cover industry/ firm specific risk</a:t>
                      </a:r>
                      <a:endParaRPr lang="zh-CN" altLang="en-US" sz="140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Time-consuming</a:t>
                      </a:r>
                      <a:endParaRPr lang="zh-CN" altLang="en-US" sz="140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Cash and securities as collateral</a:t>
                      </a:r>
                      <a:endParaRPr lang="zh-CN" altLang="en-US" sz="140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Miss long capital gain</a:t>
                      </a:r>
                      <a:endParaRPr lang="zh-CN" altLang="en-US" sz="1400" dirty="0" smtClean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Margin call</a:t>
                      </a:r>
                      <a:endParaRPr lang="zh-CN" altLang="en-US" sz="1400" dirty="0" smtClean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Miss long capital gain</a:t>
                      </a:r>
                      <a:endParaRPr lang="zh-CN" altLang="en-US" sz="140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Application</a:t>
                      </a:r>
                      <a:endParaRPr lang="zh-CN" altLang="en-US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Apply when there’s no significant appreciation</a:t>
                      </a:r>
                      <a:endParaRPr lang="zh-CN" altLang="en-US" sz="140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zh-CN" altLang="en-US" sz="140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All the time</a:t>
                      </a:r>
                      <a:endParaRPr lang="zh-CN" altLang="en-US" sz="140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Total loss</a:t>
                      </a:r>
                      <a:endParaRPr lang="zh-CN" altLang="en-US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Total loss of $27,000 are incurred</a:t>
                      </a:r>
                      <a:endParaRPr lang="zh-CN" altLang="en-US" sz="140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zh-CN" altLang="en-US" sz="140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70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2689756" y="515424"/>
            <a:ext cx="6542157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933" b="1" dirty="0" smtClean="0">
                <a:solidFill>
                  <a:srgbClr val="202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Restriction on investment accounts</a:t>
            </a:r>
            <a:endParaRPr lang="zh-CN" altLang="en-US" sz="2933" b="1" dirty="0">
              <a:solidFill>
                <a:srgbClr val="202A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336331" y="283778"/>
            <a:ext cx="935421" cy="87235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文本框 87"/>
          <p:cNvSpPr txBox="1"/>
          <p:nvPr/>
        </p:nvSpPr>
        <p:spPr>
          <a:xfrm>
            <a:off x="178677" y="1517324"/>
            <a:ext cx="1418896" cy="338554"/>
          </a:xfrm>
          <a:prstGeom prst="rect">
            <a:avLst/>
          </a:prstGeom>
          <a:solidFill>
            <a:srgbClr val="202A36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Introduction</a:t>
            </a:r>
            <a:endParaRPr kumimoji="1" lang="zh-CN" altLang="en-US" sz="2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0510" y="2207320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Characteristics of 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Discount</a:t>
            </a:r>
            <a:r>
              <a:rPr lang="zh-CN" altLang="en-US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DRP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10510" y="2949629"/>
            <a:ext cx="1681655" cy="646331"/>
          </a:xfrm>
          <a:prstGeom prst="rect">
            <a:avLst/>
          </a:prstGeom>
          <a:solidFill>
            <a:srgbClr val="FDB00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Development </a:t>
            </a:r>
            <a:endParaRPr lang="en-US" altLang="zh-CN" sz="12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of Investment Program</a:t>
            </a:r>
            <a:r>
              <a:rPr lang="zh-CN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zh-CN" altLang="zh-CN" sz="12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10508" y="3799186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Decentralized Investment Bank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0" y="4660034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Conclusion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47" name="矩形 146"/>
          <p:cNvSpPr/>
          <p:nvPr/>
        </p:nvSpPr>
        <p:spPr>
          <a:xfrm>
            <a:off x="-2" y="5448970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Critics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93570" y="1643743"/>
            <a:ext cx="834934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Economies of scale: </a:t>
            </a:r>
          </a:p>
          <a:p>
            <a:pPr marL="742950" lvl="1" indent="-285750">
              <a:lnSpc>
                <a:spcPct val="200000"/>
              </a:lnSpc>
              <a:buFont typeface="Arial" charset="0"/>
              <a:buChar char="•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cost of time spent on the learning of learning and implementation</a:t>
            </a:r>
          </a:p>
          <a:p>
            <a:pPr marL="742950" lvl="1" indent="-285750">
              <a:lnSpc>
                <a:spcPct val="200000"/>
              </a:lnSpc>
              <a:buFont typeface="Arial" charset="0"/>
              <a:buChar char="•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brokerage commissions</a:t>
            </a:r>
          </a:p>
          <a:p>
            <a:pPr>
              <a:lnSpc>
                <a:spcPct val="200000"/>
              </a:lnSpc>
            </a:pPr>
            <a:r>
              <a:rPr kumimoji="1" lang="en-US" altLang="zh-CN" b="1" dirty="0" smtClean="0">
                <a:latin typeface="Microsoft YaHei" charset="-122"/>
                <a:ea typeface="Microsoft YaHei" charset="-122"/>
                <a:cs typeface="Microsoft YaHei" charset="-122"/>
              </a:rPr>
              <a:t>So, Is it possible to set up multiple accounts under one person?</a:t>
            </a:r>
          </a:p>
          <a:p>
            <a:pPr marL="742950" lvl="1" indent="-285750">
              <a:lnSpc>
                <a:spcPct val="200000"/>
              </a:lnSpc>
              <a:buFont typeface="Arial" charset="0"/>
              <a:buChar char="•"/>
            </a:pPr>
            <a:r>
              <a:rPr kumimoji="1" lang="en-US" altLang="zh-CN" sz="1600" dirty="0" smtClean="0">
                <a:latin typeface="Microsoft YaHei" charset="-122"/>
                <a:ea typeface="Microsoft YaHei" charset="-122"/>
                <a:cs typeface="Microsoft YaHei" charset="-122"/>
              </a:rPr>
              <a:t>Some companies encourage</a:t>
            </a:r>
          </a:p>
          <a:p>
            <a:pPr marL="742950" lvl="1" indent="-285750">
              <a:lnSpc>
                <a:spcPct val="200000"/>
              </a:lnSpc>
              <a:buFont typeface="Arial" charset="0"/>
              <a:buChar char="•"/>
            </a:pPr>
            <a:r>
              <a:rPr kumimoji="1" lang="en-US" altLang="zh-CN" sz="1600" dirty="0" smtClean="0">
                <a:latin typeface="Microsoft YaHei" charset="-122"/>
                <a:ea typeface="Microsoft YaHei" charset="-122"/>
                <a:cs typeface="Microsoft YaHei" charset="-122"/>
              </a:rPr>
              <a:t>Some companies restrict and even cancelled this program due to arbitrage   </a:t>
            </a:r>
            <a:endParaRPr kumimoji="1" lang="zh-CN" altLang="en-US" sz="1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1216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2689756" y="515424"/>
            <a:ext cx="4333219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933" b="1" dirty="0" smtClean="0">
                <a:solidFill>
                  <a:srgbClr val="202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Securing lines of credit</a:t>
            </a:r>
            <a:endParaRPr lang="zh-CN" altLang="en-US" sz="2933" b="1" dirty="0">
              <a:solidFill>
                <a:srgbClr val="202A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336331" y="283778"/>
            <a:ext cx="935421" cy="87235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文本框 87"/>
          <p:cNvSpPr txBox="1"/>
          <p:nvPr/>
        </p:nvSpPr>
        <p:spPr>
          <a:xfrm>
            <a:off x="178677" y="1517324"/>
            <a:ext cx="1418896" cy="338554"/>
          </a:xfrm>
          <a:prstGeom prst="rect">
            <a:avLst/>
          </a:prstGeom>
          <a:solidFill>
            <a:srgbClr val="202A36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Introduction</a:t>
            </a:r>
            <a:endParaRPr kumimoji="1" lang="zh-CN" altLang="en-US" sz="2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0510" y="2207320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Characteristics of 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Discount</a:t>
            </a:r>
            <a:r>
              <a:rPr lang="zh-CN" altLang="en-US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DRP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10510" y="2949629"/>
            <a:ext cx="1681655" cy="646331"/>
          </a:xfrm>
          <a:prstGeom prst="rect">
            <a:avLst/>
          </a:prstGeom>
          <a:solidFill>
            <a:srgbClr val="FDB00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Development </a:t>
            </a:r>
            <a:endParaRPr lang="en-US" altLang="zh-CN" sz="12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of Investment Program</a:t>
            </a:r>
            <a:r>
              <a:rPr lang="zh-CN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zh-CN" altLang="zh-CN" sz="12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10508" y="3799186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Decentralized Investment Bank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0" y="4660034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Conclusion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47" name="矩形 146"/>
          <p:cNvSpPr/>
          <p:nvPr/>
        </p:nvSpPr>
        <p:spPr>
          <a:xfrm>
            <a:off x="-2" y="5448970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Critics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50028" y="2105489"/>
            <a:ext cx="83493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sz="1600" dirty="0" smtClean="0">
                <a:latin typeface="Microsoft YaHei" charset="-122"/>
                <a:ea typeface="Microsoft YaHei" charset="-122"/>
                <a:cs typeface="Microsoft YaHei" charset="-122"/>
              </a:rPr>
              <a:t>Total of $300,000 lines of credits: (&lt;50% of total investment)</a:t>
            </a:r>
          </a:p>
          <a:p>
            <a:pPr marL="742950" lvl="1" indent="-285750">
              <a:lnSpc>
                <a:spcPct val="200000"/>
              </a:lnSpc>
              <a:buFont typeface="Arial" charset="0"/>
              <a:buChar char="•"/>
            </a:pPr>
            <a:r>
              <a:rPr kumimoji="1" lang="en-US" altLang="zh-CN" sz="1600" dirty="0" smtClean="0">
                <a:latin typeface="Microsoft YaHei" charset="-122"/>
                <a:ea typeface="Microsoft YaHei" charset="-122"/>
                <a:cs typeface="Microsoft YaHei" charset="-122"/>
              </a:rPr>
              <a:t>$200,000 at prime+1.5%</a:t>
            </a:r>
          </a:p>
          <a:p>
            <a:pPr marL="742950" lvl="1" indent="-285750">
              <a:lnSpc>
                <a:spcPct val="200000"/>
              </a:lnSpc>
              <a:buFont typeface="Arial" charset="0"/>
              <a:buChar char="•"/>
            </a:pPr>
            <a:r>
              <a:rPr kumimoji="1" lang="en-US" altLang="zh-CN" sz="1600" dirty="0" smtClean="0">
                <a:latin typeface="Microsoft YaHei" charset="-122"/>
                <a:ea typeface="Microsoft YaHei" charset="-122"/>
                <a:cs typeface="Microsoft YaHei" charset="-122"/>
              </a:rPr>
              <a:t>$100,000 at prime +2%</a:t>
            </a:r>
            <a:endParaRPr kumimoji="1" lang="en-US" altLang="zh-CN" sz="1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200000"/>
              </a:lnSpc>
            </a:pPr>
            <a:r>
              <a:rPr kumimoji="1" lang="en-US" altLang="zh-CN" sz="1600" dirty="0" smtClean="0">
                <a:latin typeface="Microsoft YaHei" charset="-122"/>
                <a:ea typeface="Microsoft YaHei" charset="-122"/>
                <a:cs typeface="Microsoft YaHei" charset="-122"/>
              </a:rPr>
              <a:t>The credit lines are terminated at the end of 1986, with a total of $14,000 interests and 12% average interest rate in two years.</a:t>
            </a:r>
          </a:p>
          <a:p>
            <a:pPr>
              <a:lnSpc>
                <a:spcPct val="200000"/>
              </a:lnSpc>
            </a:pPr>
            <a:r>
              <a:rPr kumimoji="1" lang="en-US" altLang="zh-CN" sz="1600" dirty="0" smtClean="0">
                <a:latin typeface="Microsoft YaHei" charset="-122"/>
                <a:ea typeface="Microsoft YaHei" charset="-122"/>
                <a:cs typeface="Microsoft YaHei" charset="-122"/>
              </a:rPr>
              <a:t>Idle cash yielded interest of prime-2%, so whenever has idle cash, pay down loan </a:t>
            </a:r>
            <a:endParaRPr kumimoji="1" lang="en-US" altLang="zh-CN" sz="1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733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>
          <a:xfrm>
            <a:off x="1708858" y="-312931"/>
            <a:ext cx="8974439" cy="54348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21450" y="4937203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800" kern="100" dirty="0" smtClean="0">
                <a:solidFill>
                  <a:srgbClr val="202A36"/>
                </a:solidFill>
                <a:latin typeface="Times New Roman" charset="0"/>
                <a:ea typeface="Times New Roman" charset="0"/>
                <a:cs typeface="Times New Roman" charset="0"/>
              </a:rPr>
              <a:t>01/</a:t>
            </a:r>
            <a:r>
              <a:rPr lang="en-US" altLang="zh-CN" kern="100" dirty="0" smtClean="0">
                <a:solidFill>
                  <a:srgbClr val="202A36"/>
                </a:solidFill>
                <a:latin typeface="Times New Roman" charset="0"/>
                <a:ea typeface="Times New Roman" charset="0"/>
                <a:cs typeface="Times New Roman" charset="0"/>
              </a:rPr>
              <a:t>Introduction</a:t>
            </a:r>
            <a:endParaRPr lang="zh-CN" altLang="zh-CN" sz="1800" kern="100" dirty="0">
              <a:solidFill>
                <a:srgbClr val="202A36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18919" y="4937203"/>
            <a:ext cx="2217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800" kern="100" dirty="0" smtClean="0">
                <a:solidFill>
                  <a:srgbClr val="202A36"/>
                </a:solidFill>
                <a:latin typeface="Times New Roman" charset="0"/>
                <a:ea typeface="Times New Roman" charset="0"/>
                <a:cs typeface="Times New Roman" charset="0"/>
              </a:rPr>
              <a:t>02</a:t>
            </a:r>
            <a:r>
              <a:rPr lang="en-US" altLang="zh-CN" sz="1800" kern="100" dirty="0" smtClean="0">
                <a:solidFill>
                  <a:srgbClr val="202A36"/>
                </a:solidFill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en-US" altLang="zh-CN" dirty="0">
                <a:latin typeface="Times New Roman" charset="0"/>
                <a:ea typeface="Times New Roman" charset="0"/>
                <a:cs typeface="Times New Roman" charset="0"/>
              </a:rPr>
              <a:t> Characteristics of </a:t>
            </a:r>
            <a:endParaRPr lang="en-US" altLang="zh-CN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Discount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Programs</a:t>
            </a:r>
            <a:endParaRPr lang="zh-CN" altLang="zh-CN" sz="1800" kern="100" dirty="0">
              <a:solidFill>
                <a:srgbClr val="202A36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16640" y="4937203"/>
            <a:ext cx="2371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800" kern="100" dirty="0" smtClean="0">
                <a:solidFill>
                  <a:srgbClr val="202A36"/>
                </a:solidFill>
                <a:latin typeface="Times New Roman" charset="0"/>
                <a:ea typeface="Times New Roman" charset="0"/>
                <a:cs typeface="Times New Roman" charset="0"/>
              </a:rPr>
              <a:t>03</a:t>
            </a:r>
            <a:r>
              <a:rPr lang="en-US" altLang="zh-CN" sz="1800" kern="100" dirty="0" smtClean="0">
                <a:solidFill>
                  <a:srgbClr val="202A36"/>
                </a:solidFill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en-US" altLang="zh-CN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Development 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of Investment Program</a:t>
            </a:r>
            <a:r>
              <a:rPr lang="zh-CN" altLang="zh-CN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zh-CN" altLang="zh-CN" sz="1800" kern="100" dirty="0">
              <a:solidFill>
                <a:srgbClr val="202A36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43837" y="4937203"/>
            <a:ext cx="2108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800" kern="100" dirty="0" smtClean="0">
                <a:solidFill>
                  <a:srgbClr val="202A36"/>
                </a:solidFill>
                <a:latin typeface="Times New Roman" charset="0"/>
                <a:ea typeface="Times New Roman" charset="0"/>
                <a:cs typeface="Times New Roman" charset="0"/>
              </a:rPr>
              <a:t>04</a:t>
            </a:r>
            <a:r>
              <a:rPr lang="en-US" altLang="zh-CN" sz="1800" kern="100" dirty="0" smtClean="0">
                <a:solidFill>
                  <a:srgbClr val="202A36"/>
                </a:solidFill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en-US" altLang="zh-CN" dirty="0">
                <a:latin typeface="Times New Roman" charset="0"/>
                <a:ea typeface="Times New Roman" charset="0"/>
                <a:cs typeface="Times New Roman" charset="0"/>
              </a:rPr>
              <a:t> Decentralized </a:t>
            </a:r>
            <a:endParaRPr lang="en-US" altLang="zh-CN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dirty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nvestment Banking</a:t>
            </a:r>
            <a:r>
              <a:rPr lang="zh-CN" altLang="zh-CN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zh-CN" altLang="zh-CN" sz="1800" kern="100" dirty="0">
              <a:solidFill>
                <a:srgbClr val="202A36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430457" y="4961264"/>
            <a:ext cx="1883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kern="100" dirty="0" smtClean="0">
                <a:solidFill>
                  <a:srgbClr val="202A36"/>
                </a:solidFill>
                <a:latin typeface="Times New Roman" charset="0"/>
                <a:ea typeface="Times New Roman" charset="0"/>
                <a:cs typeface="Times New Roman" charset="0"/>
              </a:rPr>
              <a:t>05</a:t>
            </a:r>
            <a:r>
              <a:rPr lang="en-US" altLang="zh-CN" kern="100" dirty="0" smtClean="0">
                <a:solidFill>
                  <a:srgbClr val="202A36"/>
                </a:solidFill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en-US" altLang="zh-CN" dirty="0">
                <a:latin typeface="Times New Roman" charset="0"/>
                <a:ea typeface="Times New Roman" charset="0"/>
                <a:cs typeface="Times New Roman" charset="0"/>
              </a:rPr>
              <a:t> Conclusion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&amp; 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Critics </a:t>
            </a:r>
            <a:endParaRPr lang="zh-CN" altLang="zh-CN" sz="1800" kern="100" dirty="0">
              <a:solidFill>
                <a:srgbClr val="202A36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530182" y="3700331"/>
            <a:ext cx="1086966" cy="1090110"/>
            <a:chOff x="4584701" y="522287"/>
            <a:chExt cx="2744788" cy="2752726"/>
          </a:xfrm>
          <a:solidFill>
            <a:srgbClr val="202A36"/>
          </a:solidFill>
        </p:grpSpPr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4837113" y="774700"/>
              <a:ext cx="2238375" cy="22463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6"/>
            <p:cNvSpPr>
              <a:spLocks noEditPoints="1"/>
            </p:cNvSpPr>
            <p:nvPr/>
          </p:nvSpPr>
          <p:spPr bwMode="auto">
            <a:xfrm>
              <a:off x="4584701" y="522287"/>
              <a:ext cx="2744788" cy="2752726"/>
            </a:xfrm>
            <a:custGeom>
              <a:avLst/>
              <a:gdLst>
                <a:gd name="T0" fmla="*/ 592 w 1184"/>
                <a:gd name="T1" fmla="*/ 0 h 1184"/>
                <a:gd name="T2" fmla="*/ 0 w 1184"/>
                <a:gd name="T3" fmla="*/ 592 h 1184"/>
                <a:gd name="T4" fmla="*/ 592 w 1184"/>
                <a:gd name="T5" fmla="*/ 1184 h 1184"/>
                <a:gd name="T6" fmla="*/ 1184 w 1184"/>
                <a:gd name="T7" fmla="*/ 592 h 1184"/>
                <a:gd name="T8" fmla="*/ 592 w 1184"/>
                <a:gd name="T9" fmla="*/ 0 h 1184"/>
                <a:gd name="T10" fmla="*/ 941 w 1184"/>
                <a:gd name="T11" fmla="*/ 941 h 1184"/>
                <a:gd name="T12" fmla="*/ 784 w 1184"/>
                <a:gd name="T13" fmla="*/ 1047 h 1184"/>
                <a:gd name="T14" fmla="*/ 592 w 1184"/>
                <a:gd name="T15" fmla="*/ 1085 h 1184"/>
                <a:gd name="T16" fmla="*/ 400 w 1184"/>
                <a:gd name="T17" fmla="*/ 1047 h 1184"/>
                <a:gd name="T18" fmla="*/ 243 w 1184"/>
                <a:gd name="T19" fmla="*/ 941 h 1184"/>
                <a:gd name="T20" fmla="*/ 137 w 1184"/>
                <a:gd name="T21" fmla="*/ 784 h 1184"/>
                <a:gd name="T22" fmla="*/ 99 w 1184"/>
                <a:gd name="T23" fmla="*/ 592 h 1184"/>
                <a:gd name="T24" fmla="*/ 137 w 1184"/>
                <a:gd name="T25" fmla="*/ 400 h 1184"/>
                <a:gd name="T26" fmla="*/ 243 w 1184"/>
                <a:gd name="T27" fmla="*/ 243 h 1184"/>
                <a:gd name="T28" fmla="*/ 400 w 1184"/>
                <a:gd name="T29" fmla="*/ 137 h 1184"/>
                <a:gd name="T30" fmla="*/ 592 w 1184"/>
                <a:gd name="T31" fmla="*/ 99 h 1184"/>
                <a:gd name="T32" fmla="*/ 784 w 1184"/>
                <a:gd name="T33" fmla="*/ 137 h 1184"/>
                <a:gd name="T34" fmla="*/ 941 w 1184"/>
                <a:gd name="T35" fmla="*/ 243 h 1184"/>
                <a:gd name="T36" fmla="*/ 1047 w 1184"/>
                <a:gd name="T37" fmla="*/ 400 h 1184"/>
                <a:gd name="T38" fmla="*/ 1085 w 1184"/>
                <a:gd name="T39" fmla="*/ 592 h 1184"/>
                <a:gd name="T40" fmla="*/ 1047 w 1184"/>
                <a:gd name="T41" fmla="*/ 784 h 1184"/>
                <a:gd name="T42" fmla="*/ 941 w 1184"/>
                <a:gd name="T43" fmla="*/ 941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84" h="1184">
                  <a:moveTo>
                    <a:pt x="592" y="0"/>
                  </a:moveTo>
                  <a:cubicBezTo>
                    <a:pt x="265" y="0"/>
                    <a:pt x="0" y="265"/>
                    <a:pt x="0" y="592"/>
                  </a:cubicBezTo>
                  <a:cubicBezTo>
                    <a:pt x="0" y="919"/>
                    <a:pt x="265" y="1184"/>
                    <a:pt x="592" y="1184"/>
                  </a:cubicBezTo>
                  <a:cubicBezTo>
                    <a:pt x="919" y="1184"/>
                    <a:pt x="1184" y="919"/>
                    <a:pt x="1184" y="592"/>
                  </a:cubicBezTo>
                  <a:cubicBezTo>
                    <a:pt x="1184" y="265"/>
                    <a:pt x="919" y="0"/>
                    <a:pt x="592" y="0"/>
                  </a:cubicBezTo>
                  <a:close/>
                  <a:moveTo>
                    <a:pt x="941" y="941"/>
                  </a:moveTo>
                  <a:cubicBezTo>
                    <a:pt x="896" y="986"/>
                    <a:pt x="843" y="1022"/>
                    <a:pt x="784" y="1047"/>
                  </a:cubicBezTo>
                  <a:cubicBezTo>
                    <a:pt x="723" y="1072"/>
                    <a:pt x="659" y="1085"/>
                    <a:pt x="592" y="1085"/>
                  </a:cubicBezTo>
                  <a:cubicBezTo>
                    <a:pt x="525" y="1085"/>
                    <a:pt x="461" y="1072"/>
                    <a:pt x="400" y="1047"/>
                  </a:cubicBezTo>
                  <a:cubicBezTo>
                    <a:pt x="341" y="1022"/>
                    <a:pt x="288" y="986"/>
                    <a:pt x="243" y="941"/>
                  </a:cubicBezTo>
                  <a:cubicBezTo>
                    <a:pt x="198" y="896"/>
                    <a:pt x="162" y="843"/>
                    <a:pt x="137" y="784"/>
                  </a:cubicBezTo>
                  <a:cubicBezTo>
                    <a:pt x="112" y="723"/>
                    <a:pt x="99" y="659"/>
                    <a:pt x="99" y="592"/>
                  </a:cubicBezTo>
                  <a:cubicBezTo>
                    <a:pt x="99" y="525"/>
                    <a:pt x="112" y="461"/>
                    <a:pt x="137" y="400"/>
                  </a:cubicBezTo>
                  <a:cubicBezTo>
                    <a:pt x="162" y="341"/>
                    <a:pt x="198" y="288"/>
                    <a:pt x="243" y="243"/>
                  </a:cubicBezTo>
                  <a:cubicBezTo>
                    <a:pt x="288" y="198"/>
                    <a:pt x="341" y="162"/>
                    <a:pt x="400" y="137"/>
                  </a:cubicBezTo>
                  <a:cubicBezTo>
                    <a:pt x="461" y="112"/>
                    <a:pt x="525" y="99"/>
                    <a:pt x="592" y="99"/>
                  </a:cubicBezTo>
                  <a:cubicBezTo>
                    <a:pt x="659" y="99"/>
                    <a:pt x="723" y="112"/>
                    <a:pt x="784" y="137"/>
                  </a:cubicBezTo>
                  <a:cubicBezTo>
                    <a:pt x="843" y="162"/>
                    <a:pt x="896" y="198"/>
                    <a:pt x="941" y="243"/>
                  </a:cubicBezTo>
                  <a:cubicBezTo>
                    <a:pt x="986" y="288"/>
                    <a:pt x="1022" y="341"/>
                    <a:pt x="1047" y="400"/>
                  </a:cubicBezTo>
                  <a:cubicBezTo>
                    <a:pt x="1072" y="461"/>
                    <a:pt x="1085" y="525"/>
                    <a:pt x="1085" y="592"/>
                  </a:cubicBezTo>
                  <a:cubicBezTo>
                    <a:pt x="1085" y="659"/>
                    <a:pt x="1072" y="723"/>
                    <a:pt x="1047" y="784"/>
                  </a:cubicBezTo>
                  <a:cubicBezTo>
                    <a:pt x="1022" y="843"/>
                    <a:pt x="986" y="896"/>
                    <a:pt x="941" y="9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573557" y="3700331"/>
            <a:ext cx="1086966" cy="1090110"/>
            <a:chOff x="4584701" y="522287"/>
            <a:chExt cx="2744788" cy="2752726"/>
          </a:xfrm>
          <a:solidFill>
            <a:srgbClr val="202A36"/>
          </a:solidFill>
        </p:grpSpPr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4837113" y="774700"/>
              <a:ext cx="2238375" cy="22463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6"/>
            <p:cNvSpPr>
              <a:spLocks noEditPoints="1"/>
            </p:cNvSpPr>
            <p:nvPr/>
          </p:nvSpPr>
          <p:spPr bwMode="auto">
            <a:xfrm>
              <a:off x="4584701" y="522287"/>
              <a:ext cx="2744788" cy="2752726"/>
            </a:xfrm>
            <a:custGeom>
              <a:avLst/>
              <a:gdLst>
                <a:gd name="T0" fmla="*/ 592 w 1184"/>
                <a:gd name="T1" fmla="*/ 0 h 1184"/>
                <a:gd name="T2" fmla="*/ 0 w 1184"/>
                <a:gd name="T3" fmla="*/ 592 h 1184"/>
                <a:gd name="T4" fmla="*/ 592 w 1184"/>
                <a:gd name="T5" fmla="*/ 1184 h 1184"/>
                <a:gd name="T6" fmla="*/ 1184 w 1184"/>
                <a:gd name="T7" fmla="*/ 592 h 1184"/>
                <a:gd name="T8" fmla="*/ 592 w 1184"/>
                <a:gd name="T9" fmla="*/ 0 h 1184"/>
                <a:gd name="T10" fmla="*/ 941 w 1184"/>
                <a:gd name="T11" fmla="*/ 941 h 1184"/>
                <a:gd name="T12" fmla="*/ 784 w 1184"/>
                <a:gd name="T13" fmla="*/ 1047 h 1184"/>
                <a:gd name="T14" fmla="*/ 592 w 1184"/>
                <a:gd name="T15" fmla="*/ 1085 h 1184"/>
                <a:gd name="T16" fmla="*/ 400 w 1184"/>
                <a:gd name="T17" fmla="*/ 1047 h 1184"/>
                <a:gd name="T18" fmla="*/ 243 w 1184"/>
                <a:gd name="T19" fmla="*/ 941 h 1184"/>
                <a:gd name="T20" fmla="*/ 137 w 1184"/>
                <a:gd name="T21" fmla="*/ 784 h 1184"/>
                <a:gd name="T22" fmla="*/ 99 w 1184"/>
                <a:gd name="T23" fmla="*/ 592 h 1184"/>
                <a:gd name="T24" fmla="*/ 137 w 1184"/>
                <a:gd name="T25" fmla="*/ 400 h 1184"/>
                <a:gd name="T26" fmla="*/ 243 w 1184"/>
                <a:gd name="T27" fmla="*/ 243 h 1184"/>
                <a:gd name="T28" fmla="*/ 400 w 1184"/>
                <a:gd name="T29" fmla="*/ 137 h 1184"/>
                <a:gd name="T30" fmla="*/ 592 w 1184"/>
                <a:gd name="T31" fmla="*/ 99 h 1184"/>
                <a:gd name="T32" fmla="*/ 784 w 1184"/>
                <a:gd name="T33" fmla="*/ 137 h 1184"/>
                <a:gd name="T34" fmla="*/ 941 w 1184"/>
                <a:gd name="T35" fmla="*/ 243 h 1184"/>
                <a:gd name="T36" fmla="*/ 1047 w 1184"/>
                <a:gd name="T37" fmla="*/ 400 h 1184"/>
                <a:gd name="T38" fmla="*/ 1085 w 1184"/>
                <a:gd name="T39" fmla="*/ 592 h 1184"/>
                <a:gd name="T40" fmla="*/ 1047 w 1184"/>
                <a:gd name="T41" fmla="*/ 784 h 1184"/>
                <a:gd name="T42" fmla="*/ 941 w 1184"/>
                <a:gd name="T43" fmla="*/ 941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84" h="1184">
                  <a:moveTo>
                    <a:pt x="592" y="0"/>
                  </a:moveTo>
                  <a:cubicBezTo>
                    <a:pt x="265" y="0"/>
                    <a:pt x="0" y="265"/>
                    <a:pt x="0" y="592"/>
                  </a:cubicBezTo>
                  <a:cubicBezTo>
                    <a:pt x="0" y="919"/>
                    <a:pt x="265" y="1184"/>
                    <a:pt x="592" y="1184"/>
                  </a:cubicBezTo>
                  <a:cubicBezTo>
                    <a:pt x="919" y="1184"/>
                    <a:pt x="1184" y="919"/>
                    <a:pt x="1184" y="592"/>
                  </a:cubicBezTo>
                  <a:cubicBezTo>
                    <a:pt x="1184" y="265"/>
                    <a:pt x="919" y="0"/>
                    <a:pt x="592" y="0"/>
                  </a:cubicBezTo>
                  <a:close/>
                  <a:moveTo>
                    <a:pt x="941" y="941"/>
                  </a:moveTo>
                  <a:cubicBezTo>
                    <a:pt x="896" y="986"/>
                    <a:pt x="843" y="1022"/>
                    <a:pt x="784" y="1047"/>
                  </a:cubicBezTo>
                  <a:cubicBezTo>
                    <a:pt x="723" y="1072"/>
                    <a:pt x="659" y="1085"/>
                    <a:pt x="592" y="1085"/>
                  </a:cubicBezTo>
                  <a:cubicBezTo>
                    <a:pt x="525" y="1085"/>
                    <a:pt x="461" y="1072"/>
                    <a:pt x="400" y="1047"/>
                  </a:cubicBezTo>
                  <a:cubicBezTo>
                    <a:pt x="341" y="1022"/>
                    <a:pt x="288" y="986"/>
                    <a:pt x="243" y="941"/>
                  </a:cubicBezTo>
                  <a:cubicBezTo>
                    <a:pt x="198" y="896"/>
                    <a:pt x="162" y="843"/>
                    <a:pt x="137" y="784"/>
                  </a:cubicBezTo>
                  <a:cubicBezTo>
                    <a:pt x="112" y="723"/>
                    <a:pt x="99" y="659"/>
                    <a:pt x="99" y="592"/>
                  </a:cubicBezTo>
                  <a:cubicBezTo>
                    <a:pt x="99" y="525"/>
                    <a:pt x="112" y="461"/>
                    <a:pt x="137" y="400"/>
                  </a:cubicBezTo>
                  <a:cubicBezTo>
                    <a:pt x="162" y="341"/>
                    <a:pt x="198" y="288"/>
                    <a:pt x="243" y="243"/>
                  </a:cubicBezTo>
                  <a:cubicBezTo>
                    <a:pt x="288" y="198"/>
                    <a:pt x="341" y="162"/>
                    <a:pt x="400" y="137"/>
                  </a:cubicBezTo>
                  <a:cubicBezTo>
                    <a:pt x="461" y="112"/>
                    <a:pt x="525" y="99"/>
                    <a:pt x="592" y="99"/>
                  </a:cubicBezTo>
                  <a:cubicBezTo>
                    <a:pt x="659" y="99"/>
                    <a:pt x="723" y="112"/>
                    <a:pt x="784" y="137"/>
                  </a:cubicBezTo>
                  <a:cubicBezTo>
                    <a:pt x="843" y="162"/>
                    <a:pt x="896" y="198"/>
                    <a:pt x="941" y="243"/>
                  </a:cubicBezTo>
                  <a:cubicBezTo>
                    <a:pt x="986" y="288"/>
                    <a:pt x="1022" y="341"/>
                    <a:pt x="1047" y="400"/>
                  </a:cubicBezTo>
                  <a:cubicBezTo>
                    <a:pt x="1072" y="461"/>
                    <a:pt x="1085" y="525"/>
                    <a:pt x="1085" y="592"/>
                  </a:cubicBezTo>
                  <a:cubicBezTo>
                    <a:pt x="1085" y="659"/>
                    <a:pt x="1072" y="723"/>
                    <a:pt x="1047" y="784"/>
                  </a:cubicBezTo>
                  <a:cubicBezTo>
                    <a:pt x="1022" y="843"/>
                    <a:pt x="986" y="896"/>
                    <a:pt x="941" y="9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658737" y="3700331"/>
            <a:ext cx="1086966" cy="1090110"/>
            <a:chOff x="4584701" y="522287"/>
            <a:chExt cx="2744788" cy="2752726"/>
          </a:xfrm>
          <a:solidFill>
            <a:srgbClr val="202A36"/>
          </a:solidFill>
        </p:grpSpPr>
        <p:sp>
          <p:nvSpPr>
            <p:cNvPr id="50" name="Oval 5"/>
            <p:cNvSpPr>
              <a:spLocks noChangeArrowheads="1"/>
            </p:cNvSpPr>
            <p:nvPr/>
          </p:nvSpPr>
          <p:spPr bwMode="auto">
            <a:xfrm>
              <a:off x="4837113" y="774700"/>
              <a:ext cx="2238375" cy="22463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4584701" y="522287"/>
              <a:ext cx="2744788" cy="2752726"/>
            </a:xfrm>
            <a:custGeom>
              <a:avLst/>
              <a:gdLst>
                <a:gd name="T0" fmla="*/ 592 w 1184"/>
                <a:gd name="T1" fmla="*/ 0 h 1184"/>
                <a:gd name="T2" fmla="*/ 0 w 1184"/>
                <a:gd name="T3" fmla="*/ 592 h 1184"/>
                <a:gd name="T4" fmla="*/ 592 w 1184"/>
                <a:gd name="T5" fmla="*/ 1184 h 1184"/>
                <a:gd name="T6" fmla="*/ 1184 w 1184"/>
                <a:gd name="T7" fmla="*/ 592 h 1184"/>
                <a:gd name="T8" fmla="*/ 592 w 1184"/>
                <a:gd name="T9" fmla="*/ 0 h 1184"/>
                <a:gd name="T10" fmla="*/ 941 w 1184"/>
                <a:gd name="T11" fmla="*/ 941 h 1184"/>
                <a:gd name="T12" fmla="*/ 784 w 1184"/>
                <a:gd name="T13" fmla="*/ 1047 h 1184"/>
                <a:gd name="T14" fmla="*/ 592 w 1184"/>
                <a:gd name="T15" fmla="*/ 1085 h 1184"/>
                <a:gd name="T16" fmla="*/ 400 w 1184"/>
                <a:gd name="T17" fmla="*/ 1047 h 1184"/>
                <a:gd name="T18" fmla="*/ 243 w 1184"/>
                <a:gd name="T19" fmla="*/ 941 h 1184"/>
                <a:gd name="T20" fmla="*/ 137 w 1184"/>
                <a:gd name="T21" fmla="*/ 784 h 1184"/>
                <a:gd name="T22" fmla="*/ 99 w 1184"/>
                <a:gd name="T23" fmla="*/ 592 h 1184"/>
                <a:gd name="T24" fmla="*/ 137 w 1184"/>
                <a:gd name="T25" fmla="*/ 400 h 1184"/>
                <a:gd name="T26" fmla="*/ 243 w 1184"/>
                <a:gd name="T27" fmla="*/ 243 h 1184"/>
                <a:gd name="T28" fmla="*/ 400 w 1184"/>
                <a:gd name="T29" fmla="*/ 137 h 1184"/>
                <a:gd name="T30" fmla="*/ 592 w 1184"/>
                <a:gd name="T31" fmla="*/ 99 h 1184"/>
                <a:gd name="T32" fmla="*/ 784 w 1184"/>
                <a:gd name="T33" fmla="*/ 137 h 1184"/>
                <a:gd name="T34" fmla="*/ 941 w 1184"/>
                <a:gd name="T35" fmla="*/ 243 h 1184"/>
                <a:gd name="T36" fmla="*/ 1047 w 1184"/>
                <a:gd name="T37" fmla="*/ 400 h 1184"/>
                <a:gd name="T38" fmla="*/ 1085 w 1184"/>
                <a:gd name="T39" fmla="*/ 592 h 1184"/>
                <a:gd name="T40" fmla="*/ 1047 w 1184"/>
                <a:gd name="T41" fmla="*/ 784 h 1184"/>
                <a:gd name="T42" fmla="*/ 941 w 1184"/>
                <a:gd name="T43" fmla="*/ 941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84" h="1184">
                  <a:moveTo>
                    <a:pt x="592" y="0"/>
                  </a:moveTo>
                  <a:cubicBezTo>
                    <a:pt x="265" y="0"/>
                    <a:pt x="0" y="265"/>
                    <a:pt x="0" y="592"/>
                  </a:cubicBezTo>
                  <a:cubicBezTo>
                    <a:pt x="0" y="919"/>
                    <a:pt x="265" y="1184"/>
                    <a:pt x="592" y="1184"/>
                  </a:cubicBezTo>
                  <a:cubicBezTo>
                    <a:pt x="919" y="1184"/>
                    <a:pt x="1184" y="919"/>
                    <a:pt x="1184" y="592"/>
                  </a:cubicBezTo>
                  <a:cubicBezTo>
                    <a:pt x="1184" y="265"/>
                    <a:pt x="919" y="0"/>
                    <a:pt x="592" y="0"/>
                  </a:cubicBezTo>
                  <a:close/>
                  <a:moveTo>
                    <a:pt x="941" y="941"/>
                  </a:moveTo>
                  <a:cubicBezTo>
                    <a:pt x="896" y="986"/>
                    <a:pt x="843" y="1022"/>
                    <a:pt x="784" y="1047"/>
                  </a:cubicBezTo>
                  <a:cubicBezTo>
                    <a:pt x="723" y="1072"/>
                    <a:pt x="659" y="1085"/>
                    <a:pt x="592" y="1085"/>
                  </a:cubicBezTo>
                  <a:cubicBezTo>
                    <a:pt x="525" y="1085"/>
                    <a:pt x="461" y="1072"/>
                    <a:pt x="400" y="1047"/>
                  </a:cubicBezTo>
                  <a:cubicBezTo>
                    <a:pt x="341" y="1022"/>
                    <a:pt x="288" y="986"/>
                    <a:pt x="243" y="941"/>
                  </a:cubicBezTo>
                  <a:cubicBezTo>
                    <a:pt x="198" y="896"/>
                    <a:pt x="162" y="843"/>
                    <a:pt x="137" y="784"/>
                  </a:cubicBezTo>
                  <a:cubicBezTo>
                    <a:pt x="112" y="723"/>
                    <a:pt x="99" y="659"/>
                    <a:pt x="99" y="592"/>
                  </a:cubicBezTo>
                  <a:cubicBezTo>
                    <a:pt x="99" y="525"/>
                    <a:pt x="112" y="461"/>
                    <a:pt x="137" y="400"/>
                  </a:cubicBezTo>
                  <a:cubicBezTo>
                    <a:pt x="162" y="341"/>
                    <a:pt x="198" y="288"/>
                    <a:pt x="243" y="243"/>
                  </a:cubicBezTo>
                  <a:cubicBezTo>
                    <a:pt x="288" y="198"/>
                    <a:pt x="341" y="162"/>
                    <a:pt x="400" y="137"/>
                  </a:cubicBezTo>
                  <a:cubicBezTo>
                    <a:pt x="461" y="112"/>
                    <a:pt x="525" y="99"/>
                    <a:pt x="592" y="99"/>
                  </a:cubicBezTo>
                  <a:cubicBezTo>
                    <a:pt x="659" y="99"/>
                    <a:pt x="723" y="112"/>
                    <a:pt x="784" y="137"/>
                  </a:cubicBezTo>
                  <a:cubicBezTo>
                    <a:pt x="843" y="162"/>
                    <a:pt x="896" y="198"/>
                    <a:pt x="941" y="243"/>
                  </a:cubicBezTo>
                  <a:cubicBezTo>
                    <a:pt x="986" y="288"/>
                    <a:pt x="1022" y="341"/>
                    <a:pt x="1047" y="400"/>
                  </a:cubicBezTo>
                  <a:cubicBezTo>
                    <a:pt x="1072" y="461"/>
                    <a:pt x="1085" y="525"/>
                    <a:pt x="1085" y="592"/>
                  </a:cubicBezTo>
                  <a:cubicBezTo>
                    <a:pt x="1085" y="659"/>
                    <a:pt x="1072" y="723"/>
                    <a:pt x="1047" y="784"/>
                  </a:cubicBezTo>
                  <a:cubicBezTo>
                    <a:pt x="1022" y="843"/>
                    <a:pt x="986" y="896"/>
                    <a:pt x="941" y="9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789623" y="3700331"/>
            <a:ext cx="1195663" cy="1090110"/>
            <a:chOff x="4584701" y="522287"/>
            <a:chExt cx="2744788" cy="2752726"/>
          </a:xfrm>
          <a:solidFill>
            <a:srgbClr val="202A36"/>
          </a:solidFill>
        </p:grpSpPr>
        <p:sp>
          <p:nvSpPr>
            <p:cNvPr id="53" name="Oval 5"/>
            <p:cNvSpPr>
              <a:spLocks noChangeArrowheads="1"/>
            </p:cNvSpPr>
            <p:nvPr/>
          </p:nvSpPr>
          <p:spPr bwMode="auto">
            <a:xfrm>
              <a:off x="4837113" y="774700"/>
              <a:ext cx="2238375" cy="22463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4584701" y="522287"/>
              <a:ext cx="2744788" cy="2752726"/>
            </a:xfrm>
            <a:custGeom>
              <a:avLst/>
              <a:gdLst>
                <a:gd name="T0" fmla="*/ 592 w 1184"/>
                <a:gd name="T1" fmla="*/ 0 h 1184"/>
                <a:gd name="T2" fmla="*/ 0 w 1184"/>
                <a:gd name="T3" fmla="*/ 592 h 1184"/>
                <a:gd name="T4" fmla="*/ 592 w 1184"/>
                <a:gd name="T5" fmla="*/ 1184 h 1184"/>
                <a:gd name="T6" fmla="*/ 1184 w 1184"/>
                <a:gd name="T7" fmla="*/ 592 h 1184"/>
                <a:gd name="T8" fmla="*/ 592 w 1184"/>
                <a:gd name="T9" fmla="*/ 0 h 1184"/>
                <a:gd name="T10" fmla="*/ 941 w 1184"/>
                <a:gd name="T11" fmla="*/ 941 h 1184"/>
                <a:gd name="T12" fmla="*/ 784 w 1184"/>
                <a:gd name="T13" fmla="*/ 1047 h 1184"/>
                <a:gd name="T14" fmla="*/ 592 w 1184"/>
                <a:gd name="T15" fmla="*/ 1085 h 1184"/>
                <a:gd name="T16" fmla="*/ 400 w 1184"/>
                <a:gd name="T17" fmla="*/ 1047 h 1184"/>
                <a:gd name="T18" fmla="*/ 243 w 1184"/>
                <a:gd name="T19" fmla="*/ 941 h 1184"/>
                <a:gd name="T20" fmla="*/ 137 w 1184"/>
                <a:gd name="T21" fmla="*/ 784 h 1184"/>
                <a:gd name="T22" fmla="*/ 99 w 1184"/>
                <a:gd name="T23" fmla="*/ 592 h 1184"/>
                <a:gd name="T24" fmla="*/ 137 w 1184"/>
                <a:gd name="T25" fmla="*/ 400 h 1184"/>
                <a:gd name="T26" fmla="*/ 243 w 1184"/>
                <a:gd name="T27" fmla="*/ 243 h 1184"/>
                <a:gd name="T28" fmla="*/ 400 w 1184"/>
                <a:gd name="T29" fmla="*/ 137 h 1184"/>
                <a:gd name="T30" fmla="*/ 592 w 1184"/>
                <a:gd name="T31" fmla="*/ 99 h 1184"/>
                <a:gd name="T32" fmla="*/ 784 w 1184"/>
                <a:gd name="T33" fmla="*/ 137 h 1184"/>
                <a:gd name="T34" fmla="*/ 941 w 1184"/>
                <a:gd name="T35" fmla="*/ 243 h 1184"/>
                <a:gd name="T36" fmla="*/ 1047 w 1184"/>
                <a:gd name="T37" fmla="*/ 400 h 1184"/>
                <a:gd name="T38" fmla="*/ 1085 w 1184"/>
                <a:gd name="T39" fmla="*/ 592 h 1184"/>
                <a:gd name="T40" fmla="*/ 1047 w 1184"/>
                <a:gd name="T41" fmla="*/ 784 h 1184"/>
                <a:gd name="T42" fmla="*/ 941 w 1184"/>
                <a:gd name="T43" fmla="*/ 941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84" h="1184">
                  <a:moveTo>
                    <a:pt x="592" y="0"/>
                  </a:moveTo>
                  <a:cubicBezTo>
                    <a:pt x="265" y="0"/>
                    <a:pt x="0" y="265"/>
                    <a:pt x="0" y="592"/>
                  </a:cubicBezTo>
                  <a:cubicBezTo>
                    <a:pt x="0" y="919"/>
                    <a:pt x="265" y="1184"/>
                    <a:pt x="592" y="1184"/>
                  </a:cubicBezTo>
                  <a:cubicBezTo>
                    <a:pt x="919" y="1184"/>
                    <a:pt x="1184" y="919"/>
                    <a:pt x="1184" y="592"/>
                  </a:cubicBezTo>
                  <a:cubicBezTo>
                    <a:pt x="1184" y="265"/>
                    <a:pt x="919" y="0"/>
                    <a:pt x="592" y="0"/>
                  </a:cubicBezTo>
                  <a:close/>
                  <a:moveTo>
                    <a:pt x="941" y="941"/>
                  </a:moveTo>
                  <a:cubicBezTo>
                    <a:pt x="896" y="986"/>
                    <a:pt x="843" y="1022"/>
                    <a:pt x="784" y="1047"/>
                  </a:cubicBezTo>
                  <a:cubicBezTo>
                    <a:pt x="723" y="1072"/>
                    <a:pt x="659" y="1085"/>
                    <a:pt x="592" y="1085"/>
                  </a:cubicBezTo>
                  <a:cubicBezTo>
                    <a:pt x="525" y="1085"/>
                    <a:pt x="461" y="1072"/>
                    <a:pt x="400" y="1047"/>
                  </a:cubicBezTo>
                  <a:cubicBezTo>
                    <a:pt x="341" y="1022"/>
                    <a:pt x="288" y="986"/>
                    <a:pt x="243" y="941"/>
                  </a:cubicBezTo>
                  <a:cubicBezTo>
                    <a:pt x="198" y="896"/>
                    <a:pt x="162" y="843"/>
                    <a:pt x="137" y="784"/>
                  </a:cubicBezTo>
                  <a:cubicBezTo>
                    <a:pt x="112" y="723"/>
                    <a:pt x="99" y="659"/>
                    <a:pt x="99" y="592"/>
                  </a:cubicBezTo>
                  <a:cubicBezTo>
                    <a:pt x="99" y="525"/>
                    <a:pt x="112" y="461"/>
                    <a:pt x="137" y="400"/>
                  </a:cubicBezTo>
                  <a:cubicBezTo>
                    <a:pt x="162" y="341"/>
                    <a:pt x="198" y="288"/>
                    <a:pt x="243" y="243"/>
                  </a:cubicBezTo>
                  <a:cubicBezTo>
                    <a:pt x="288" y="198"/>
                    <a:pt x="341" y="162"/>
                    <a:pt x="400" y="137"/>
                  </a:cubicBezTo>
                  <a:cubicBezTo>
                    <a:pt x="461" y="112"/>
                    <a:pt x="525" y="99"/>
                    <a:pt x="592" y="99"/>
                  </a:cubicBezTo>
                  <a:cubicBezTo>
                    <a:pt x="659" y="99"/>
                    <a:pt x="723" y="112"/>
                    <a:pt x="784" y="137"/>
                  </a:cubicBezTo>
                  <a:cubicBezTo>
                    <a:pt x="843" y="162"/>
                    <a:pt x="896" y="198"/>
                    <a:pt x="941" y="243"/>
                  </a:cubicBezTo>
                  <a:cubicBezTo>
                    <a:pt x="986" y="288"/>
                    <a:pt x="1022" y="341"/>
                    <a:pt x="1047" y="400"/>
                  </a:cubicBezTo>
                  <a:cubicBezTo>
                    <a:pt x="1072" y="461"/>
                    <a:pt x="1085" y="525"/>
                    <a:pt x="1085" y="592"/>
                  </a:cubicBezTo>
                  <a:cubicBezTo>
                    <a:pt x="1085" y="659"/>
                    <a:pt x="1072" y="723"/>
                    <a:pt x="1047" y="784"/>
                  </a:cubicBezTo>
                  <a:cubicBezTo>
                    <a:pt x="1022" y="843"/>
                    <a:pt x="986" y="896"/>
                    <a:pt x="941" y="9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9790963" y="3724392"/>
            <a:ext cx="1086966" cy="1090110"/>
            <a:chOff x="4584701" y="522287"/>
            <a:chExt cx="2744788" cy="2752726"/>
          </a:xfrm>
          <a:solidFill>
            <a:srgbClr val="202A36"/>
          </a:solidFill>
        </p:grpSpPr>
        <p:sp>
          <p:nvSpPr>
            <p:cNvPr id="56" name="Oval 5"/>
            <p:cNvSpPr>
              <a:spLocks noChangeArrowheads="1"/>
            </p:cNvSpPr>
            <p:nvPr/>
          </p:nvSpPr>
          <p:spPr bwMode="auto">
            <a:xfrm>
              <a:off x="4863653" y="774699"/>
              <a:ext cx="2238375" cy="22463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6"/>
            <p:cNvSpPr>
              <a:spLocks noEditPoints="1"/>
            </p:cNvSpPr>
            <p:nvPr/>
          </p:nvSpPr>
          <p:spPr bwMode="auto">
            <a:xfrm>
              <a:off x="4584701" y="522287"/>
              <a:ext cx="2744788" cy="2752726"/>
            </a:xfrm>
            <a:custGeom>
              <a:avLst/>
              <a:gdLst>
                <a:gd name="T0" fmla="*/ 592 w 1184"/>
                <a:gd name="T1" fmla="*/ 0 h 1184"/>
                <a:gd name="T2" fmla="*/ 0 w 1184"/>
                <a:gd name="T3" fmla="*/ 592 h 1184"/>
                <a:gd name="T4" fmla="*/ 592 w 1184"/>
                <a:gd name="T5" fmla="*/ 1184 h 1184"/>
                <a:gd name="T6" fmla="*/ 1184 w 1184"/>
                <a:gd name="T7" fmla="*/ 592 h 1184"/>
                <a:gd name="T8" fmla="*/ 592 w 1184"/>
                <a:gd name="T9" fmla="*/ 0 h 1184"/>
                <a:gd name="T10" fmla="*/ 941 w 1184"/>
                <a:gd name="T11" fmla="*/ 941 h 1184"/>
                <a:gd name="T12" fmla="*/ 784 w 1184"/>
                <a:gd name="T13" fmla="*/ 1047 h 1184"/>
                <a:gd name="T14" fmla="*/ 592 w 1184"/>
                <a:gd name="T15" fmla="*/ 1085 h 1184"/>
                <a:gd name="T16" fmla="*/ 400 w 1184"/>
                <a:gd name="T17" fmla="*/ 1047 h 1184"/>
                <a:gd name="T18" fmla="*/ 243 w 1184"/>
                <a:gd name="T19" fmla="*/ 941 h 1184"/>
                <a:gd name="T20" fmla="*/ 137 w 1184"/>
                <a:gd name="T21" fmla="*/ 784 h 1184"/>
                <a:gd name="T22" fmla="*/ 99 w 1184"/>
                <a:gd name="T23" fmla="*/ 592 h 1184"/>
                <a:gd name="T24" fmla="*/ 137 w 1184"/>
                <a:gd name="T25" fmla="*/ 400 h 1184"/>
                <a:gd name="T26" fmla="*/ 243 w 1184"/>
                <a:gd name="T27" fmla="*/ 243 h 1184"/>
                <a:gd name="T28" fmla="*/ 400 w 1184"/>
                <a:gd name="T29" fmla="*/ 137 h 1184"/>
                <a:gd name="T30" fmla="*/ 592 w 1184"/>
                <a:gd name="T31" fmla="*/ 99 h 1184"/>
                <a:gd name="T32" fmla="*/ 784 w 1184"/>
                <a:gd name="T33" fmla="*/ 137 h 1184"/>
                <a:gd name="T34" fmla="*/ 941 w 1184"/>
                <a:gd name="T35" fmla="*/ 243 h 1184"/>
                <a:gd name="T36" fmla="*/ 1047 w 1184"/>
                <a:gd name="T37" fmla="*/ 400 h 1184"/>
                <a:gd name="T38" fmla="*/ 1085 w 1184"/>
                <a:gd name="T39" fmla="*/ 592 h 1184"/>
                <a:gd name="T40" fmla="*/ 1047 w 1184"/>
                <a:gd name="T41" fmla="*/ 784 h 1184"/>
                <a:gd name="T42" fmla="*/ 941 w 1184"/>
                <a:gd name="T43" fmla="*/ 941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84" h="1184">
                  <a:moveTo>
                    <a:pt x="592" y="0"/>
                  </a:moveTo>
                  <a:cubicBezTo>
                    <a:pt x="265" y="0"/>
                    <a:pt x="0" y="265"/>
                    <a:pt x="0" y="592"/>
                  </a:cubicBezTo>
                  <a:cubicBezTo>
                    <a:pt x="0" y="919"/>
                    <a:pt x="265" y="1184"/>
                    <a:pt x="592" y="1184"/>
                  </a:cubicBezTo>
                  <a:cubicBezTo>
                    <a:pt x="919" y="1184"/>
                    <a:pt x="1184" y="919"/>
                    <a:pt x="1184" y="592"/>
                  </a:cubicBezTo>
                  <a:cubicBezTo>
                    <a:pt x="1184" y="265"/>
                    <a:pt x="919" y="0"/>
                    <a:pt x="592" y="0"/>
                  </a:cubicBezTo>
                  <a:close/>
                  <a:moveTo>
                    <a:pt x="941" y="941"/>
                  </a:moveTo>
                  <a:cubicBezTo>
                    <a:pt x="896" y="986"/>
                    <a:pt x="843" y="1022"/>
                    <a:pt x="784" y="1047"/>
                  </a:cubicBezTo>
                  <a:cubicBezTo>
                    <a:pt x="723" y="1072"/>
                    <a:pt x="659" y="1085"/>
                    <a:pt x="592" y="1085"/>
                  </a:cubicBezTo>
                  <a:cubicBezTo>
                    <a:pt x="525" y="1085"/>
                    <a:pt x="461" y="1072"/>
                    <a:pt x="400" y="1047"/>
                  </a:cubicBezTo>
                  <a:cubicBezTo>
                    <a:pt x="341" y="1022"/>
                    <a:pt x="288" y="986"/>
                    <a:pt x="243" y="941"/>
                  </a:cubicBezTo>
                  <a:cubicBezTo>
                    <a:pt x="198" y="896"/>
                    <a:pt x="162" y="843"/>
                    <a:pt x="137" y="784"/>
                  </a:cubicBezTo>
                  <a:cubicBezTo>
                    <a:pt x="112" y="723"/>
                    <a:pt x="99" y="659"/>
                    <a:pt x="99" y="592"/>
                  </a:cubicBezTo>
                  <a:cubicBezTo>
                    <a:pt x="99" y="525"/>
                    <a:pt x="112" y="461"/>
                    <a:pt x="137" y="400"/>
                  </a:cubicBezTo>
                  <a:cubicBezTo>
                    <a:pt x="162" y="341"/>
                    <a:pt x="198" y="288"/>
                    <a:pt x="243" y="243"/>
                  </a:cubicBezTo>
                  <a:cubicBezTo>
                    <a:pt x="288" y="198"/>
                    <a:pt x="341" y="162"/>
                    <a:pt x="400" y="137"/>
                  </a:cubicBezTo>
                  <a:cubicBezTo>
                    <a:pt x="461" y="112"/>
                    <a:pt x="525" y="99"/>
                    <a:pt x="592" y="99"/>
                  </a:cubicBezTo>
                  <a:cubicBezTo>
                    <a:pt x="659" y="99"/>
                    <a:pt x="723" y="112"/>
                    <a:pt x="784" y="137"/>
                  </a:cubicBezTo>
                  <a:cubicBezTo>
                    <a:pt x="843" y="162"/>
                    <a:pt x="896" y="198"/>
                    <a:pt x="941" y="243"/>
                  </a:cubicBezTo>
                  <a:cubicBezTo>
                    <a:pt x="986" y="288"/>
                    <a:pt x="1022" y="341"/>
                    <a:pt x="1047" y="400"/>
                  </a:cubicBezTo>
                  <a:cubicBezTo>
                    <a:pt x="1072" y="461"/>
                    <a:pt x="1085" y="525"/>
                    <a:pt x="1085" y="592"/>
                  </a:cubicBezTo>
                  <a:cubicBezTo>
                    <a:pt x="1085" y="659"/>
                    <a:pt x="1072" y="723"/>
                    <a:pt x="1047" y="784"/>
                  </a:cubicBezTo>
                  <a:cubicBezTo>
                    <a:pt x="1022" y="843"/>
                    <a:pt x="986" y="896"/>
                    <a:pt x="941" y="9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0" y="2851385"/>
            <a:ext cx="12192000" cy="486210"/>
            <a:chOff x="0" y="4845037"/>
            <a:chExt cx="12192000" cy="486210"/>
          </a:xfrm>
        </p:grpSpPr>
        <p:sp>
          <p:nvSpPr>
            <p:cNvPr id="67" name="圆角矩形 66"/>
            <p:cNvSpPr/>
            <p:nvPr/>
          </p:nvSpPr>
          <p:spPr>
            <a:xfrm>
              <a:off x="4454114" y="4845037"/>
              <a:ext cx="3100528" cy="486210"/>
            </a:xfrm>
            <a:prstGeom prst="roundRect">
              <a:avLst/>
            </a:prstGeom>
            <a:solidFill>
              <a:srgbClr val="202A36"/>
            </a:solidFill>
            <a:ln>
              <a:solidFill>
                <a:srgbClr val="202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68" name="直接连接符 67"/>
            <p:cNvCxnSpPr/>
            <p:nvPr/>
          </p:nvCxnSpPr>
          <p:spPr>
            <a:xfrm>
              <a:off x="0" y="5083947"/>
              <a:ext cx="4454114" cy="4195"/>
            </a:xfrm>
            <a:prstGeom prst="line">
              <a:avLst/>
            </a:prstGeom>
            <a:ln>
              <a:solidFill>
                <a:srgbClr val="202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7561014" y="5083947"/>
              <a:ext cx="4630986" cy="0"/>
            </a:xfrm>
            <a:prstGeom prst="line">
              <a:avLst/>
            </a:prstGeom>
            <a:ln>
              <a:solidFill>
                <a:srgbClr val="202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59"/>
          <p:cNvSpPr txBox="1">
            <a:spLocks noChangeArrowheads="1"/>
          </p:cNvSpPr>
          <p:nvPr/>
        </p:nvSpPr>
        <p:spPr bwMode="auto">
          <a:xfrm flipH="1">
            <a:off x="4318199" y="2838716"/>
            <a:ext cx="331236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defRPr/>
            </a:pPr>
            <a:r>
              <a:rPr lang="en-US" altLang="zh-CN" sz="2400" kern="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CONTENTS</a:t>
            </a:r>
            <a:endParaRPr lang="en-US" altLang="ko-KR" sz="2400" kern="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947469" y="1667107"/>
            <a:ext cx="984643" cy="605829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>
            <a:off x="9512458" y="758260"/>
            <a:ext cx="1178389" cy="725037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 41"/>
          <p:cNvSpPr/>
          <p:nvPr/>
        </p:nvSpPr>
        <p:spPr>
          <a:xfrm>
            <a:off x="10318569" y="2327644"/>
            <a:ext cx="633795" cy="389960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28"/>
          <p:cNvSpPr>
            <a:spLocks noEditPoints="1"/>
          </p:cNvSpPr>
          <p:nvPr/>
        </p:nvSpPr>
        <p:spPr bwMode="auto">
          <a:xfrm>
            <a:off x="1716080" y="3973557"/>
            <a:ext cx="714540" cy="536882"/>
          </a:xfrm>
          <a:custGeom>
            <a:avLst/>
            <a:gdLst>
              <a:gd name="T0" fmla="*/ 40 w 192"/>
              <a:gd name="T1" fmla="*/ 118 h 144"/>
              <a:gd name="T2" fmla="*/ 40 w 192"/>
              <a:gd name="T3" fmla="*/ 118 h 144"/>
              <a:gd name="T4" fmla="*/ 56 w 192"/>
              <a:gd name="T5" fmla="*/ 116 h 144"/>
              <a:gd name="T6" fmla="*/ 97 w 192"/>
              <a:gd name="T7" fmla="*/ 137 h 144"/>
              <a:gd name="T8" fmla="*/ 99 w 192"/>
              <a:gd name="T9" fmla="*/ 137 h 144"/>
              <a:gd name="T10" fmla="*/ 140 w 192"/>
              <a:gd name="T11" fmla="*/ 116 h 144"/>
              <a:gd name="T12" fmla="*/ 156 w 192"/>
              <a:gd name="T13" fmla="*/ 118 h 144"/>
              <a:gd name="T14" fmla="*/ 156 w 192"/>
              <a:gd name="T15" fmla="*/ 118 h 144"/>
              <a:gd name="T16" fmla="*/ 156 w 192"/>
              <a:gd name="T17" fmla="*/ 70 h 144"/>
              <a:gd name="T18" fmla="*/ 96 w 192"/>
              <a:gd name="T19" fmla="*/ 98 h 144"/>
              <a:gd name="T20" fmla="*/ 40 w 192"/>
              <a:gd name="T21" fmla="*/ 72 h 144"/>
              <a:gd name="T22" fmla="*/ 40 w 192"/>
              <a:gd name="T23" fmla="*/ 118 h 144"/>
              <a:gd name="T24" fmla="*/ 96 w 192"/>
              <a:gd name="T25" fmla="*/ 0 h 144"/>
              <a:gd name="T26" fmla="*/ 0 w 192"/>
              <a:gd name="T27" fmla="*/ 44 h 144"/>
              <a:gd name="T28" fmla="*/ 96 w 192"/>
              <a:gd name="T29" fmla="*/ 88 h 144"/>
              <a:gd name="T30" fmla="*/ 192 w 192"/>
              <a:gd name="T31" fmla="*/ 44 h 144"/>
              <a:gd name="T32" fmla="*/ 96 w 192"/>
              <a:gd name="T33" fmla="*/ 0 h 144"/>
              <a:gd name="T34" fmla="*/ 8 w 192"/>
              <a:gd name="T35" fmla="*/ 56 h 144"/>
              <a:gd name="T36" fmla="*/ 4 w 192"/>
              <a:gd name="T37" fmla="*/ 104 h 144"/>
              <a:gd name="T38" fmla="*/ 12 w 192"/>
              <a:gd name="T39" fmla="*/ 104 h 144"/>
              <a:gd name="T40" fmla="*/ 12 w 192"/>
              <a:gd name="T41" fmla="*/ 58 h 144"/>
              <a:gd name="T42" fmla="*/ 8 w 192"/>
              <a:gd name="T43" fmla="*/ 56 h 144"/>
              <a:gd name="T44" fmla="*/ 16 w 192"/>
              <a:gd name="T45" fmla="*/ 144 h 144"/>
              <a:gd name="T46" fmla="*/ 9 w 192"/>
              <a:gd name="T47" fmla="*/ 124 h 144"/>
              <a:gd name="T48" fmla="*/ 16 w 192"/>
              <a:gd name="T49" fmla="*/ 116 h 144"/>
              <a:gd name="T50" fmla="*/ 8 w 192"/>
              <a:gd name="T51" fmla="*/ 108 h 144"/>
              <a:gd name="T52" fmla="*/ 0 w 192"/>
              <a:gd name="T53" fmla="*/ 116 h 144"/>
              <a:gd name="T54" fmla="*/ 7 w 192"/>
              <a:gd name="T55" fmla="*/ 124 h 144"/>
              <a:gd name="T56" fmla="*/ 0 w 192"/>
              <a:gd name="T57" fmla="*/ 144 h 144"/>
              <a:gd name="T58" fmla="*/ 16 w 192"/>
              <a:gd name="T59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2" h="144">
                <a:moveTo>
                  <a:pt x="40" y="118"/>
                </a:moveTo>
                <a:cubicBezTo>
                  <a:pt x="40" y="118"/>
                  <a:pt x="40" y="118"/>
                  <a:pt x="40" y="118"/>
                </a:cubicBezTo>
                <a:cubicBezTo>
                  <a:pt x="45" y="116"/>
                  <a:pt x="50" y="116"/>
                  <a:pt x="56" y="116"/>
                </a:cubicBezTo>
                <a:cubicBezTo>
                  <a:pt x="72" y="116"/>
                  <a:pt x="91" y="127"/>
                  <a:pt x="97" y="137"/>
                </a:cubicBezTo>
                <a:cubicBezTo>
                  <a:pt x="99" y="137"/>
                  <a:pt x="99" y="137"/>
                  <a:pt x="99" y="137"/>
                </a:cubicBezTo>
                <a:cubicBezTo>
                  <a:pt x="105" y="127"/>
                  <a:pt x="123" y="116"/>
                  <a:pt x="140" y="116"/>
                </a:cubicBezTo>
                <a:cubicBezTo>
                  <a:pt x="145" y="116"/>
                  <a:pt x="151" y="116"/>
                  <a:pt x="156" y="118"/>
                </a:cubicBezTo>
                <a:cubicBezTo>
                  <a:pt x="156" y="118"/>
                  <a:pt x="156" y="118"/>
                  <a:pt x="156" y="118"/>
                </a:cubicBezTo>
                <a:cubicBezTo>
                  <a:pt x="156" y="70"/>
                  <a:pt x="156" y="70"/>
                  <a:pt x="156" y="70"/>
                </a:cubicBezTo>
                <a:cubicBezTo>
                  <a:pt x="96" y="98"/>
                  <a:pt x="96" y="98"/>
                  <a:pt x="96" y="98"/>
                </a:cubicBezTo>
                <a:cubicBezTo>
                  <a:pt x="40" y="72"/>
                  <a:pt x="40" y="72"/>
                  <a:pt x="40" y="72"/>
                </a:cubicBezTo>
                <a:lnTo>
                  <a:pt x="40" y="118"/>
                </a:lnTo>
                <a:close/>
                <a:moveTo>
                  <a:pt x="96" y="0"/>
                </a:moveTo>
                <a:cubicBezTo>
                  <a:pt x="0" y="44"/>
                  <a:pt x="0" y="44"/>
                  <a:pt x="0" y="44"/>
                </a:cubicBezTo>
                <a:cubicBezTo>
                  <a:pt x="96" y="88"/>
                  <a:pt x="96" y="88"/>
                  <a:pt x="96" y="88"/>
                </a:cubicBezTo>
                <a:cubicBezTo>
                  <a:pt x="192" y="44"/>
                  <a:pt x="192" y="44"/>
                  <a:pt x="192" y="44"/>
                </a:cubicBezTo>
                <a:lnTo>
                  <a:pt x="96" y="0"/>
                </a:lnTo>
                <a:close/>
                <a:moveTo>
                  <a:pt x="8" y="56"/>
                </a:moveTo>
                <a:cubicBezTo>
                  <a:pt x="4" y="104"/>
                  <a:pt x="4" y="104"/>
                  <a:pt x="4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58"/>
                  <a:pt x="12" y="58"/>
                  <a:pt x="12" y="58"/>
                </a:cubicBezTo>
                <a:lnTo>
                  <a:pt x="8" y="56"/>
                </a:lnTo>
                <a:close/>
                <a:moveTo>
                  <a:pt x="16" y="144"/>
                </a:moveTo>
                <a:cubicBezTo>
                  <a:pt x="9" y="124"/>
                  <a:pt x="9" y="124"/>
                  <a:pt x="9" y="124"/>
                </a:cubicBezTo>
                <a:cubicBezTo>
                  <a:pt x="13" y="123"/>
                  <a:pt x="16" y="120"/>
                  <a:pt x="16" y="116"/>
                </a:cubicBezTo>
                <a:cubicBezTo>
                  <a:pt x="16" y="111"/>
                  <a:pt x="12" y="108"/>
                  <a:pt x="8" y="108"/>
                </a:cubicBezTo>
                <a:cubicBezTo>
                  <a:pt x="3" y="108"/>
                  <a:pt x="0" y="111"/>
                  <a:pt x="0" y="116"/>
                </a:cubicBezTo>
                <a:cubicBezTo>
                  <a:pt x="0" y="120"/>
                  <a:pt x="3" y="123"/>
                  <a:pt x="7" y="124"/>
                </a:cubicBezTo>
                <a:cubicBezTo>
                  <a:pt x="0" y="144"/>
                  <a:pt x="0" y="144"/>
                  <a:pt x="0" y="144"/>
                </a:cubicBezTo>
                <a:lnTo>
                  <a:pt x="16" y="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12"/>
          <p:cNvSpPr>
            <a:spLocks noEditPoints="1"/>
          </p:cNvSpPr>
          <p:nvPr/>
        </p:nvSpPr>
        <p:spPr bwMode="auto">
          <a:xfrm>
            <a:off x="3829782" y="3922879"/>
            <a:ext cx="573885" cy="613375"/>
          </a:xfrm>
          <a:custGeom>
            <a:avLst/>
            <a:gdLst>
              <a:gd name="T0" fmla="*/ 127 w 358"/>
              <a:gd name="T1" fmla="*/ 292 h 382"/>
              <a:gd name="T2" fmla="*/ 322 w 358"/>
              <a:gd name="T3" fmla="*/ 63 h 382"/>
              <a:gd name="T4" fmla="*/ 333 w 358"/>
              <a:gd name="T5" fmla="*/ 113 h 382"/>
              <a:gd name="T6" fmla="*/ 336 w 358"/>
              <a:gd name="T7" fmla="*/ 178 h 382"/>
              <a:gd name="T8" fmla="*/ 338 w 358"/>
              <a:gd name="T9" fmla="*/ 245 h 382"/>
              <a:gd name="T10" fmla="*/ 321 w 358"/>
              <a:gd name="T11" fmla="*/ 314 h 382"/>
              <a:gd name="T12" fmla="*/ 271 w 358"/>
              <a:gd name="T13" fmla="*/ 382 h 382"/>
              <a:gd name="T14" fmla="*/ 172 w 358"/>
              <a:gd name="T15" fmla="*/ 226 h 382"/>
              <a:gd name="T16" fmla="*/ 123 w 358"/>
              <a:gd name="T17" fmla="*/ 197 h 382"/>
              <a:gd name="T18" fmla="*/ 125 w 358"/>
              <a:gd name="T19" fmla="*/ 208 h 382"/>
              <a:gd name="T20" fmla="*/ 174 w 358"/>
              <a:gd name="T21" fmla="*/ 236 h 382"/>
              <a:gd name="T22" fmla="*/ 172 w 358"/>
              <a:gd name="T23" fmla="*/ 226 h 382"/>
              <a:gd name="T24" fmla="*/ 288 w 358"/>
              <a:gd name="T25" fmla="*/ 136 h 382"/>
              <a:gd name="T26" fmla="*/ 263 w 358"/>
              <a:gd name="T27" fmla="*/ 125 h 382"/>
              <a:gd name="T28" fmla="*/ 171 w 358"/>
              <a:gd name="T29" fmla="*/ 70 h 382"/>
              <a:gd name="T30" fmla="*/ 148 w 358"/>
              <a:gd name="T31" fmla="*/ 54 h 382"/>
              <a:gd name="T32" fmla="*/ 171 w 358"/>
              <a:gd name="T33" fmla="*/ 70 h 382"/>
              <a:gd name="T34" fmla="*/ 204 w 358"/>
              <a:gd name="T35" fmla="*/ 39 h 382"/>
              <a:gd name="T36" fmla="*/ 193 w 358"/>
              <a:gd name="T37" fmla="*/ 64 h 382"/>
              <a:gd name="T38" fmla="*/ 258 w 358"/>
              <a:gd name="T39" fmla="*/ 103 h 382"/>
              <a:gd name="T40" fmla="*/ 274 w 358"/>
              <a:gd name="T41" fmla="*/ 80 h 382"/>
              <a:gd name="T42" fmla="*/ 258 w 358"/>
              <a:gd name="T43" fmla="*/ 103 h 382"/>
              <a:gd name="T44" fmla="*/ 249 w 358"/>
              <a:gd name="T45" fmla="*/ 55 h 382"/>
              <a:gd name="T46" fmla="*/ 226 w 358"/>
              <a:gd name="T47" fmla="*/ 71 h 382"/>
              <a:gd name="T48" fmla="*/ 182 w 358"/>
              <a:gd name="T49" fmla="*/ 209 h 382"/>
              <a:gd name="T50" fmla="*/ 133 w 358"/>
              <a:gd name="T51" fmla="*/ 180 h 382"/>
              <a:gd name="T52" fmla="*/ 135 w 358"/>
              <a:gd name="T53" fmla="*/ 190 h 382"/>
              <a:gd name="T54" fmla="*/ 184 w 358"/>
              <a:gd name="T55" fmla="*/ 219 h 382"/>
              <a:gd name="T56" fmla="*/ 182 w 358"/>
              <a:gd name="T57" fmla="*/ 209 h 382"/>
              <a:gd name="T58" fmla="*/ 157 w 358"/>
              <a:gd name="T59" fmla="*/ 104 h 382"/>
              <a:gd name="T60" fmla="*/ 186 w 358"/>
              <a:gd name="T61" fmla="*/ 195 h 382"/>
              <a:gd name="T62" fmla="*/ 222 w 358"/>
              <a:gd name="T63" fmla="*/ 90 h 382"/>
              <a:gd name="T64" fmla="*/ 136 w 358"/>
              <a:gd name="T65" fmla="*/ 238 h 382"/>
              <a:gd name="T66" fmla="*/ 129 w 358"/>
              <a:gd name="T67" fmla="*/ 21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8" h="382">
                <a:moveTo>
                  <a:pt x="131" y="382"/>
                </a:moveTo>
                <a:cubicBezTo>
                  <a:pt x="135" y="352"/>
                  <a:pt x="135" y="320"/>
                  <a:pt x="127" y="292"/>
                </a:cubicBezTo>
                <a:cubicBezTo>
                  <a:pt x="0" y="220"/>
                  <a:pt x="33" y="56"/>
                  <a:pt x="140" y="23"/>
                </a:cubicBezTo>
                <a:cubicBezTo>
                  <a:pt x="196" y="0"/>
                  <a:pt x="272" y="14"/>
                  <a:pt x="322" y="63"/>
                </a:cubicBezTo>
                <a:cubicBezTo>
                  <a:pt x="358" y="99"/>
                  <a:pt x="340" y="109"/>
                  <a:pt x="340" y="109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37" y="130"/>
                  <a:pt x="345" y="162"/>
                  <a:pt x="344" y="166"/>
                </a:cubicBezTo>
                <a:cubicBezTo>
                  <a:pt x="342" y="172"/>
                  <a:pt x="336" y="178"/>
                  <a:pt x="336" y="178"/>
                </a:cubicBezTo>
                <a:cubicBezTo>
                  <a:pt x="354" y="239"/>
                  <a:pt x="354" y="239"/>
                  <a:pt x="354" y="239"/>
                </a:cubicBezTo>
                <a:cubicBezTo>
                  <a:pt x="338" y="245"/>
                  <a:pt x="338" y="245"/>
                  <a:pt x="338" y="245"/>
                </a:cubicBezTo>
                <a:cubicBezTo>
                  <a:pt x="341" y="265"/>
                  <a:pt x="343" y="281"/>
                  <a:pt x="341" y="300"/>
                </a:cubicBezTo>
                <a:cubicBezTo>
                  <a:pt x="341" y="304"/>
                  <a:pt x="330" y="313"/>
                  <a:pt x="321" y="314"/>
                </a:cubicBezTo>
                <a:cubicBezTo>
                  <a:pt x="267" y="317"/>
                  <a:pt x="267" y="317"/>
                  <a:pt x="267" y="317"/>
                </a:cubicBezTo>
                <a:cubicBezTo>
                  <a:pt x="271" y="382"/>
                  <a:pt x="271" y="382"/>
                  <a:pt x="271" y="382"/>
                </a:cubicBezTo>
                <a:cubicBezTo>
                  <a:pt x="131" y="382"/>
                  <a:pt x="131" y="382"/>
                  <a:pt x="131" y="382"/>
                </a:cubicBezTo>
                <a:close/>
                <a:moveTo>
                  <a:pt x="172" y="226"/>
                </a:moveTo>
                <a:cubicBezTo>
                  <a:pt x="132" y="196"/>
                  <a:pt x="132" y="196"/>
                  <a:pt x="132" y="196"/>
                </a:cubicBezTo>
                <a:cubicBezTo>
                  <a:pt x="129" y="193"/>
                  <a:pt x="125" y="194"/>
                  <a:pt x="123" y="197"/>
                </a:cubicBezTo>
                <a:cubicBezTo>
                  <a:pt x="123" y="197"/>
                  <a:pt x="123" y="197"/>
                  <a:pt x="123" y="197"/>
                </a:cubicBezTo>
                <a:cubicBezTo>
                  <a:pt x="121" y="201"/>
                  <a:pt x="122" y="205"/>
                  <a:pt x="125" y="208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68" y="240"/>
                  <a:pt x="172" y="239"/>
                  <a:pt x="174" y="236"/>
                </a:cubicBezTo>
                <a:cubicBezTo>
                  <a:pt x="174" y="236"/>
                  <a:pt x="174" y="236"/>
                  <a:pt x="174" y="236"/>
                </a:cubicBezTo>
                <a:cubicBezTo>
                  <a:pt x="176" y="233"/>
                  <a:pt x="175" y="228"/>
                  <a:pt x="172" y="226"/>
                </a:cubicBezTo>
                <a:close/>
                <a:moveTo>
                  <a:pt x="263" y="136"/>
                </a:moveTo>
                <a:cubicBezTo>
                  <a:pt x="288" y="136"/>
                  <a:pt x="288" y="136"/>
                  <a:pt x="288" y="136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63" y="125"/>
                  <a:pt x="263" y="125"/>
                  <a:pt x="263" y="125"/>
                </a:cubicBezTo>
                <a:cubicBezTo>
                  <a:pt x="263" y="136"/>
                  <a:pt x="263" y="136"/>
                  <a:pt x="263" y="136"/>
                </a:cubicBezTo>
                <a:close/>
                <a:moveTo>
                  <a:pt x="171" y="70"/>
                </a:moveTo>
                <a:cubicBezTo>
                  <a:pt x="158" y="48"/>
                  <a:pt x="158" y="48"/>
                  <a:pt x="158" y="48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71" y="70"/>
                  <a:pt x="171" y="70"/>
                  <a:pt x="171" y="70"/>
                </a:cubicBezTo>
                <a:close/>
                <a:moveTo>
                  <a:pt x="204" y="64"/>
                </a:moveTo>
                <a:cubicBezTo>
                  <a:pt x="204" y="39"/>
                  <a:pt x="204" y="39"/>
                  <a:pt x="204" y="39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204" y="64"/>
                  <a:pt x="204" y="64"/>
                  <a:pt x="204" y="64"/>
                </a:cubicBezTo>
                <a:close/>
                <a:moveTo>
                  <a:pt x="258" y="103"/>
                </a:moveTo>
                <a:cubicBezTo>
                  <a:pt x="279" y="90"/>
                  <a:pt x="279" y="90"/>
                  <a:pt x="279" y="90"/>
                </a:cubicBezTo>
                <a:cubicBezTo>
                  <a:pt x="274" y="80"/>
                  <a:pt x="274" y="80"/>
                  <a:pt x="274" y="80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8" y="103"/>
                  <a:pt x="258" y="103"/>
                  <a:pt x="258" y="103"/>
                </a:cubicBezTo>
                <a:close/>
                <a:moveTo>
                  <a:pt x="236" y="76"/>
                </a:moveTo>
                <a:cubicBezTo>
                  <a:pt x="249" y="55"/>
                  <a:pt x="249" y="55"/>
                  <a:pt x="249" y="55"/>
                </a:cubicBezTo>
                <a:cubicBezTo>
                  <a:pt x="239" y="49"/>
                  <a:pt x="239" y="49"/>
                  <a:pt x="239" y="49"/>
                </a:cubicBezTo>
                <a:cubicBezTo>
                  <a:pt x="226" y="71"/>
                  <a:pt x="226" y="71"/>
                  <a:pt x="226" y="71"/>
                </a:cubicBezTo>
                <a:cubicBezTo>
                  <a:pt x="236" y="76"/>
                  <a:pt x="236" y="76"/>
                  <a:pt x="236" y="76"/>
                </a:cubicBezTo>
                <a:close/>
                <a:moveTo>
                  <a:pt x="182" y="209"/>
                </a:moveTo>
                <a:cubicBezTo>
                  <a:pt x="142" y="178"/>
                  <a:pt x="142" y="178"/>
                  <a:pt x="142" y="178"/>
                </a:cubicBezTo>
                <a:cubicBezTo>
                  <a:pt x="139" y="176"/>
                  <a:pt x="135" y="177"/>
                  <a:pt x="133" y="180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1" y="183"/>
                  <a:pt x="132" y="188"/>
                  <a:pt x="135" y="190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8" y="223"/>
                  <a:pt x="182" y="222"/>
                  <a:pt x="184" y="219"/>
                </a:cubicBezTo>
                <a:cubicBezTo>
                  <a:pt x="184" y="219"/>
                  <a:pt x="184" y="219"/>
                  <a:pt x="184" y="219"/>
                </a:cubicBezTo>
                <a:cubicBezTo>
                  <a:pt x="186" y="216"/>
                  <a:pt x="185" y="211"/>
                  <a:pt x="182" y="209"/>
                </a:cubicBezTo>
                <a:close/>
                <a:moveTo>
                  <a:pt x="222" y="90"/>
                </a:moveTo>
                <a:cubicBezTo>
                  <a:pt x="198" y="76"/>
                  <a:pt x="169" y="83"/>
                  <a:pt x="157" y="104"/>
                </a:cubicBezTo>
                <a:cubicBezTo>
                  <a:pt x="144" y="126"/>
                  <a:pt x="160" y="151"/>
                  <a:pt x="149" y="174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200" y="174"/>
                  <a:pt x="229" y="176"/>
                  <a:pt x="242" y="154"/>
                </a:cubicBezTo>
                <a:cubicBezTo>
                  <a:pt x="255" y="132"/>
                  <a:pt x="245" y="104"/>
                  <a:pt x="222" y="90"/>
                </a:cubicBezTo>
                <a:close/>
                <a:moveTo>
                  <a:pt x="129" y="216"/>
                </a:moveTo>
                <a:cubicBezTo>
                  <a:pt x="125" y="224"/>
                  <a:pt x="128" y="233"/>
                  <a:pt x="136" y="238"/>
                </a:cubicBezTo>
                <a:cubicBezTo>
                  <a:pt x="142" y="241"/>
                  <a:pt x="150" y="240"/>
                  <a:pt x="155" y="236"/>
                </a:cubicBezTo>
                <a:lnTo>
                  <a:pt x="129" y="2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8"/>
          <p:cNvSpPr>
            <a:spLocks noEditPoints="1"/>
          </p:cNvSpPr>
          <p:nvPr/>
        </p:nvSpPr>
        <p:spPr bwMode="auto">
          <a:xfrm rot="2925393">
            <a:off x="6044181" y="3971511"/>
            <a:ext cx="315446" cy="540976"/>
          </a:xfrm>
          <a:custGeom>
            <a:avLst/>
            <a:gdLst>
              <a:gd name="T0" fmla="*/ 24 w 112"/>
              <a:gd name="T1" fmla="*/ 148 h 192"/>
              <a:gd name="T2" fmla="*/ 28 w 112"/>
              <a:gd name="T3" fmla="*/ 52 h 192"/>
              <a:gd name="T4" fmla="*/ 32 w 112"/>
              <a:gd name="T5" fmla="*/ 172 h 192"/>
              <a:gd name="T6" fmla="*/ 8 w 112"/>
              <a:gd name="T7" fmla="*/ 184 h 192"/>
              <a:gd name="T8" fmla="*/ 32 w 112"/>
              <a:gd name="T9" fmla="*/ 172 h 192"/>
              <a:gd name="T10" fmla="*/ 8 w 112"/>
              <a:gd name="T11" fmla="*/ 35 h 192"/>
              <a:gd name="T12" fmla="*/ 32 w 112"/>
              <a:gd name="T13" fmla="*/ 164 h 192"/>
              <a:gd name="T14" fmla="*/ 32 w 112"/>
              <a:gd name="T15" fmla="*/ 192 h 192"/>
              <a:gd name="T16" fmla="*/ 0 w 112"/>
              <a:gd name="T17" fmla="*/ 184 h 192"/>
              <a:gd name="T18" fmla="*/ 0 w 112"/>
              <a:gd name="T19" fmla="*/ 32 h 192"/>
              <a:gd name="T20" fmla="*/ 20 w 112"/>
              <a:gd name="T21" fmla="*/ 0 h 192"/>
              <a:gd name="T22" fmla="*/ 39 w 112"/>
              <a:gd name="T23" fmla="*/ 32 h 192"/>
              <a:gd name="T24" fmla="*/ 40 w 112"/>
              <a:gd name="T25" fmla="*/ 184 h 192"/>
              <a:gd name="T26" fmla="*/ 108 w 112"/>
              <a:gd name="T27" fmla="*/ 164 h 192"/>
              <a:gd name="T28" fmla="*/ 84 w 112"/>
              <a:gd name="T29" fmla="*/ 172 h 192"/>
              <a:gd name="T30" fmla="*/ 108 w 112"/>
              <a:gd name="T31" fmla="*/ 164 h 192"/>
              <a:gd name="T32" fmla="*/ 92 w 112"/>
              <a:gd name="T33" fmla="*/ 140 h 192"/>
              <a:gd name="T34" fmla="*/ 108 w 112"/>
              <a:gd name="T35" fmla="*/ 148 h 192"/>
              <a:gd name="T36" fmla="*/ 108 w 112"/>
              <a:gd name="T37" fmla="*/ 116 h 192"/>
              <a:gd name="T38" fmla="*/ 84 w 112"/>
              <a:gd name="T39" fmla="*/ 124 h 192"/>
              <a:gd name="T40" fmla="*/ 108 w 112"/>
              <a:gd name="T41" fmla="*/ 116 h 192"/>
              <a:gd name="T42" fmla="*/ 92 w 112"/>
              <a:gd name="T43" fmla="*/ 92 h 192"/>
              <a:gd name="T44" fmla="*/ 108 w 112"/>
              <a:gd name="T45" fmla="*/ 100 h 192"/>
              <a:gd name="T46" fmla="*/ 108 w 112"/>
              <a:gd name="T47" fmla="*/ 68 h 192"/>
              <a:gd name="T48" fmla="*/ 84 w 112"/>
              <a:gd name="T49" fmla="*/ 76 h 192"/>
              <a:gd name="T50" fmla="*/ 108 w 112"/>
              <a:gd name="T51" fmla="*/ 68 h 192"/>
              <a:gd name="T52" fmla="*/ 92 w 112"/>
              <a:gd name="T53" fmla="*/ 44 h 192"/>
              <a:gd name="T54" fmla="*/ 108 w 112"/>
              <a:gd name="T55" fmla="*/ 52 h 192"/>
              <a:gd name="T56" fmla="*/ 108 w 112"/>
              <a:gd name="T57" fmla="*/ 20 h 192"/>
              <a:gd name="T58" fmla="*/ 84 w 112"/>
              <a:gd name="T59" fmla="*/ 28 h 192"/>
              <a:gd name="T60" fmla="*/ 108 w 112"/>
              <a:gd name="T61" fmla="*/ 20 h 192"/>
              <a:gd name="T62" fmla="*/ 64 w 112"/>
              <a:gd name="T63" fmla="*/ 192 h 192"/>
              <a:gd name="T64" fmla="*/ 56 w 112"/>
              <a:gd name="T65" fmla="*/ 8 h 192"/>
              <a:gd name="T66" fmla="*/ 104 w 112"/>
              <a:gd name="T67" fmla="*/ 0 h 192"/>
              <a:gd name="T68" fmla="*/ 112 w 112"/>
              <a:gd name="T69" fmla="*/ 18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2" h="192">
                <a:moveTo>
                  <a:pt x="28" y="148"/>
                </a:moveTo>
                <a:cubicBezTo>
                  <a:pt x="24" y="148"/>
                  <a:pt x="24" y="148"/>
                  <a:pt x="24" y="148"/>
                </a:cubicBezTo>
                <a:cubicBezTo>
                  <a:pt x="24" y="52"/>
                  <a:pt x="24" y="52"/>
                  <a:pt x="24" y="52"/>
                </a:cubicBezTo>
                <a:cubicBezTo>
                  <a:pt x="28" y="52"/>
                  <a:pt x="28" y="52"/>
                  <a:pt x="28" y="52"/>
                </a:cubicBezTo>
                <a:lnTo>
                  <a:pt x="28" y="148"/>
                </a:lnTo>
                <a:close/>
                <a:moveTo>
                  <a:pt x="32" y="172"/>
                </a:moveTo>
                <a:cubicBezTo>
                  <a:pt x="8" y="172"/>
                  <a:pt x="8" y="172"/>
                  <a:pt x="8" y="172"/>
                </a:cubicBezTo>
                <a:cubicBezTo>
                  <a:pt x="8" y="184"/>
                  <a:pt x="8" y="184"/>
                  <a:pt x="8" y="184"/>
                </a:cubicBezTo>
                <a:cubicBezTo>
                  <a:pt x="32" y="184"/>
                  <a:pt x="32" y="184"/>
                  <a:pt x="32" y="184"/>
                </a:cubicBezTo>
                <a:lnTo>
                  <a:pt x="32" y="172"/>
                </a:lnTo>
                <a:close/>
                <a:moveTo>
                  <a:pt x="32" y="35"/>
                </a:moveTo>
                <a:cubicBezTo>
                  <a:pt x="8" y="35"/>
                  <a:pt x="8" y="35"/>
                  <a:pt x="8" y="35"/>
                </a:cubicBezTo>
                <a:cubicBezTo>
                  <a:pt x="8" y="164"/>
                  <a:pt x="8" y="164"/>
                  <a:pt x="8" y="164"/>
                </a:cubicBezTo>
                <a:cubicBezTo>
                  <a:pt x="32" y="164"/>
                  <a:pt x="32" y="164"/>
                  <a:pt x="32" y="164"/>
                </a:cubicBezTo>
                <a:lnTo>
                  <a:pt x="32" y="35"/>
                </a:lnTo>
                <a:close/>
                <a:moveTo>
                  <a:pt x="32" y="192"/>
                </a:moveTo>
                <a:cubicBezTo>
                  <a:pt x="8" y="192"/>
                  <a:pt x="8" y="192"/>
                  <a:pt x="8" y="192"/>
                </a:cubicBezTo>
                <a:cubicBezTo>
                  <a:pt x="3" y="192"/>
                  <a:pt x="0" y="188"/>
                  <a:pt x="0" y="184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4"/>
                  <a:pt x="0" y="33"/>
                  <a:pt x="0" y="32"/>
                </a:cubicBezTo>
                <a:cubicBezTo>
                  <a:pt x="12" y="4"/>
                  <a:pt x="12" y="4"/>
                  <a:pt x="12" y="4"/>
                </a:cubicBezTo>
                <a:cubicBezTo>
                  <a:pt x="14" y="2"/>
                  <a:pt x="16" y="0"/>
                  <a:pt x="20" y="0"/>
                </a:cubicBezTo>
                <a:cubicBezTo>
                  <a:pt x="23" y="0"/>
                  <a:pt x="26" y="2"/>
                  <a:pt x="27" y="4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3"/>
                  <a:pt x="40" y="34"/>
                  <a:pt x="40" y="35"/>
                </a:cubicBezTo>
                <a:cubicBezTo>
                  <a:pt x="40" y="184"/>
                  <a:pt x="40" y="184"/>
                  <a:pt x="40" y="184"/>
                </a:cubicBezTo>
                <a:cubicBezTo>
                  <a:pt x="40" y="188"/>
                  <a:pt x="36" y="192"/>
                  <a:pt x="32" y="192"/>
                </a:cubicBezTo>
                <a:close/>
                <a:moveTo>
                  <a:pt x="108" y="164"/>
                </a:moveTo>
                <a:cubicBezTo>
                  <a:pt x="84" y="164"/>
                  <a:pt x="84" y="164"/>
                  <a:pt x="84" y="164"/>
                </a:cubicBezTo>
                <a:cubicBezTo>
                  <a:pt x="84" y="172"/>
                  <a:pt x="84" y="172"/>
                  <a:pt x="84" y="172"/>
                </a:cubicBezTo>
                <a:cubicBezTo>
                  <a:pt x="108" y="172"/>
                  <a:pt x="108" y="172"/>
                  <a:pt x="108" y="172"/>
                </a:cubicBezTo>
                <a:lnTo>
                  <a:pt x="108" y="164"/>
                </a:lnTo>
                <a:close/>
                <a:moveTo>
                  <a:pt x="108" y="140"/>
                </a:moveTo>
                <a:cubicBezTo>
                  <a:pt x="92" y="140"/>
                  <a:pt x="92" y="140"/>
                  <a:pt x="92" y="140"/>
                </a:cubicBezTo>
                <a:cubicBezTo>
                  <a:pt x="92" y="148"/>
                  <a:pt x="92" y="148"/>
                  <a:pt x="92" y="148"/>
                </a:cubicBezTo>
                <a:cubicBezTo>
                  <a:pt x="108" y="148"/>
                  <a:pt x="108" y="148"/>
                  <a:pt x="108" y="148"/>
                </a:cubicBezTo>
                <a:lnTo>
                  <a:pt x="108" y="140"/>
                </a:lnTo>
                <a:close/>
                <a:moveTo>
                  <a:pt x="108" y="116"/>
                </a:moveTo>
                <a:cubicBezTo>
                  <a:pt x="84" y="116"/>
                  <a:pt x="84" y="116"/>
                  <a:pt x="84" y="116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108" y="124"/>
                  <a:pt x="108" y="124"/>
                  <a:pt x="108" y="124"/>
                </a:cubicBezTo>
                <a:lnTo>
                  <a:pt x="108" y="116"/>
                </a:lnTo>
                <a:close/>
                <a:moveTo>
                  <a:pt x="108" y="92"/>
                </a:moveTo>
                <a:cubicBezTo>
                  <a:pt x="92" y="92"/>
                  <a:pt x="92" y="92"/>
                  <a:pt x="92" y="92"/>
                </a:cubicBezTo>
                <a:cubicBezTo>
                  <a:pt x="92" y="100"/>
                  <a:pt x="92" y="100"/>
                  <a:pt x="92" y="100"/>
                </a:cubicBezTo>
                <a:cubicBezTo>
                  <a:pt x="108" y="100"/>
                  <a:pt x="108" y="100"/>
                  <a:pt x="108" y="100"/>
                </a:cubicBezTo>
                <a:lnTo>
                  <a:pt x="108" y="92"/>
                </a:lnTo>
                <a:close/>
                <a:moveTo>
                  <a:pt x="108" y="68"/>
                </a:moveTo>
                <a:cubicBezTo>
                  <a:pt x="84" y="68"/>
                  <a:pt x="84" y="68"/>
                  <a:pt x="84" y="68"/>
                </a:cubicBezTo>
                <a:cubicBezTo>
                  <a:pt x="84" y="76"/>
                  <a:pt x="84" y="76"/>
                  <a:pt x="84" y="76"/>
                </a:cubicBezTo>
                <a:cubicBezTo>
                  <a:pt x="108" y="76"/>
                  <a:pt x="108" y="76"/>
                  <a:pt x="108" y="76"/>
                </a:cubicBezTo>
                <a:lnTo>
                  <a:pt x="108" y="68"/>
                </a:lnTo>
                <a:close/>
                <a:moveTo>
                  <a:pt x="108" y="44"/>
                </a:moveTo>
                <a:cubicBezTo>
                  <a:pt x="92" y="44"/>
                  <a:pt x="92" y="44"/>
                  <a:pt x="92" y="44"/>
                </a:cubicBezTo>
                <a:cubicBezTo>
                  <a:pt x="92" y="52"/>
                  <a:pt x="92" y="52"/>
                  <a:pt x="92" y="52"/>
                </a:cubicBezTo>
                <a:cubicBezTo>
                  <a:pt x="108" y="52"/>
                  <a:pt x="108" y="52"/>
                  <a:pt x="108" y="52"/>
                </a:cubicBezTo>
                <a:lnTo>
                  <a:pt x="108" y="44"/>
                </a:lnTo>
                <a:close/>
                <a:moveTo>
                  <a:pt x="108" y="20"/>
                </a:moveTo>
                <a:cubicBezTo>
                  <a:pt x="84" y="20"/>
                  <a:pt x="84" y="20"/>
                  <a:pt x="84" y="20"/>
                </a:cubicBezTo>
                <a:cubicBezTo>
                  <a:pt x="84" y="28"/>
                  <a:pt x="84" y="28"/>
                  <a:pt x="84" y="28"/>
                </a:cubicBezTo>
                <a:cubicBezTo>
                  <a:pt x="108" y="28"/>
                  <a:pt x="108" y="28"/>
                  <a:pt x="108" y="28"/>
                </a:cubicBezTo>
                <a:lnTo>
                  <a:pt x="108" y="20"/>
                </a:lnTo>
                <a:close/>
                <a:moveTo>
                  <a:pt x="104" y="192"/>
                </a:moveTo>
                <a:cubicBezTo>
                  <a:pt x="64" y="192"/>
                  <a:pt x="64" y="192"/>
                  <a:pt x="64" y="192"/>
                </a:cubicBezTo>
                <a:cubicBezTo>
                  <a:pt x="59" y="192"/>
                  <a:pt x="56" y="188"/>
                  <a:pt x="56" y="184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3"/>
                  <a:pt x="59" y="0"/>
                  <a:pt x="6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8" y="0"/>
                  <a:pt x="112" y="3"/>
                  <a:pt x="112" y="8"/>
                </a:cubicBezTo>
                <a:cubicBezTo>
                  <a:pt x="112" y="184"/>
                  <a:pt x="112" y="184"/>
                  <a:pt x="112" y="184"/>
                </a:cubicBezTo>
                <a:cubicBezTo>
                  <a:pt x="112" y="188"/>
                  <a:pt x="108" y="192"/>
                  <a:pt x="104" y="1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7"/>
          <p:cNvSpPr>
            <a:spLocks noEditPoints="1"/>
          </p:cNvSpPr>
          <p:nvPr/>
        </p:nvSpPr>
        <p:spPr bwMode="auto">
          <a:xfrm>
            <a:off x="8058202" y="3985186"/>
            <a:ext cx="641875" cy="491053"/>
          </a:xfrm>
          <a:custGeom>
            <a:avLst/>
            <a:gdLst>
              <a:gd name="T0" fmla="*/ 156 w 192"/>
              <a:gd name="T1" fmla="*/ 17 h 161"/>
              <a:gd name="T2" fmla="*/ 128 w 192"/>
              <a:gd name="T3" fmla="*/ 45 h 161"/>
              <a:gd name="T4" fmla="*/ 64 w 192"/>
              <a:gd name="T5" fmla="*/ 45 h 161"/>
              <a:gd name="T6" fmla="*/ 60 w 192"/>
              <a:gd name="T7" fmla="*/ 29 h 161"/>
              <a:gd name="T8" fmla="*/ 64 w 192"/>
              <a:gd name="T9" fmla="*/ 40 h 161"/>
              <a:gd name="T10" fmla="*/ 70 w 192"/>
              <a:gd name="T11" fmla="*/ 47 h 161"/>
              <a:gd name="T12" fmla="*/ 168 w 192"/>
              <a:gd name="T13" fmla="*/ 109 h 161"/>
              <a:gd name="T14" fmla="*/ 148 w 192"/>
              <a:gd name="T15" fmla="*/ 141 h 161"/>
              <a:gd name="T16" fmla="*/ 168 w 192"/>
              <a:gd name="T17" fmla="*/ 109 h 161"/>
              <a:gd name="T18" fmla="*/ 148 w 192"/>
              <a:gd name="T19" fmla="*/ 81 h 161"/>
              <a:gd name="T20" fmla="*/ 168 w 192"/>
              <a:gd name="T21" fmla="*/ 97 h 161"/>
              <a:gd name="T22" fmla="*/ 136 w 192"/>
              <a:gd name="T23" fmla="*/ 109 h 161"/>
              <a:gd name="T24" fmla="*/ 116 w 192"/>
              <a:gd name="T25" fmla="*/ 141 h 161"/>
              <a:gd name="T26" fmla="*/ 136 w 192"/>
              <a:gd name="T27" fmla="*/ 109 h 161"/>
              <a:gd name="T28" fmla="*/ 116 w 192"/>
              <a:gd name="T29" fmla="*/ 81 h 161"/>
              <a:gd name="T30" fmla="*/ 136 w 192"/>
              <a:gd name="T31" fmla="*/ 97 h 161"/>
              <a:gd name="T32" fmla="*/ 104 w 192"/>
              <a:gd name="T33" fmla="*/ 109 h 161"/>
              <a:gd name="T34" fmla="*/ 84 w 192"/>
              <a:gd name="T35" fmla="*/ 141 h 161"/>
              <a:gd name="T36" fmla="*/ 104 w 192"/>
              <a:gd name="T37" fmla="*/ 109 h 161"/>
              <a:gd name="T38" fmla="*/ 84 w 192"/>
              <a:gd name="T39" fmla="*/ 81 h 161"/>
              <a:gd name="T40" fmla="*/ 104 w 192"/>
              <a:gd name="T41" fmla="*/ 97 h 161"/>
              <a:gd name="T42" fmla="*/ 64 w 192"/>
              <a:gd name="T43" fmla="*/ 25 h 161"/>
              <a:gd name="T44" fmla="*/ 64 w 192"/>
              <a:gd name="T45" fmla="*/ 57 h 161"/>
              <a:gd name="T46" fmla="*/ 64 w 192"/>
              <a:gd name="T47" fmla="*/ 25 h 161"/>
              <a:gd name="T48" fmla="*/ 20 w 192"/>
              <a:gd name="T49" fmla="*/ 109 h 161"/>
              <a:gd name="T50" fmla="*/ 44 w 192"/>
              <a:gd name="T51" fmla="*/ 149 h 161"/>
              <a:gd name="T52" fmla="*/ 40 w 192"/>
              <a:gd name="T53" fmla="*/ 81 h 161"/>
              <a:gd name="T54" fmla="*/ 20 w 192"/>
              <a:gd name="T55" fmla="*/ 97 h 161"/>
              <a:gd name="T56" fmla="*/ 40 w 192"/>
              <a:gd name="T57" fmla="*/ 81 h 161"/>
              <a:gd name="T58" fmla="*/ 72 w 192"/>
              <a:gd name="T59" fmla="*/ 81 h 161"/>
              <a:gd name="T60" fmla="*/ 52 w 192"/>
              <a:gd name="T61" fmla="*/ 97 h 161"/>
              <a:gd name="T62" fmla="*/ 48 w 192"/>
              <a:gd name="T63" fmla="*/ 149 h 161"/>
              <a:gd name="T64" fmla="*/ 72 w 192"/>
              <a:gd name="T65" fmla="*/ 109 h 161"/>
              <a:gd name="T66" fmla="*/ 48 w 192"/>
              <a:gd name="T67" fmla="*/ 149 h 161"/>
              <a:gd name="T68" fmla="*/ 188 w 192"/>
              <a:gd name="T69" fmla="*/ 161 h 161"/>
              <a:gd name="T70" fmla="*/ 4 w 192"/>
              <a:gd name="T71" fmla="*/ 65 h 161"/>
              <a:gd name="T72" fmla="*/ 0 w 192"/>
              <a:gd name="T73" fmla="*/ 61 h 161"/>
              <a:gd name="T74" fmla="*/ 8 w 192"/>
              <a:gd name="T75" fmla="*/ 53 h 161"/>
              <a:gd name="T76" fmla="*/ 123 w 192"/>
              <a:gd name="T77" fmla="*/ 53 h 161"/>
              <a:gd name="T78" fmla="*/ 192 w 192"/>
              <a:gd name="T79" fmla="*/ 53 h 161"/>
              <a:gd name="T80" fmla="*/ 188 w 192"/>
              <a:gd name="T81" fmla="*/ 6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2" h="161">
                <a:moveTo>
                  <a:pt x="95" y="17"/>
                </a:moveTo>
                <a:cubicBezTo>
                  <a:pt x="156" y="17"/>
                  <a:pt x="156" y="17"/>
                  <a:pt x="156" y="17"/>
                </a:cubicBezTo>
                <a:cubicBezTo>
                  <a:pt x="192" y="45"/>
                  <a:pt x="192" y="45"/>
                  <a:pt x="192" y="45"/>
                </a:cubicBezTo>
                <a:cubicBezTo>
                  <a:pt x="128" y="45"/>
                  <a:pt x="128" y="45"/>
                  <a:pt x="128" y="45"/>
                </a:cubicBezTo>
                <a:lnTo>
                  <a:pt x="95" y="17"/>
                </a:lnTo>
                <a:close/>
                <a:moveTo>
                  <a:pt x="64" y="45"/>
                </a:moveTo>
                <a:cubicBezTo>
                  <a:pt x="60" y="45"/>
                  <a:pt x="60" y="45"/>
                  <a:pt x="60" y="45"/>
                </a:cubicBezTo>
                <a:cubicBezTo>
                  <a:pt x="60" y="29"/>
                  <a:pt x="60" y="29"/>
                  <a:pt x="60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40"/>
                  <a:pt x="64" y="40"/>
                  <a:pt x="64" y="40"/>
                </a:cubicBezTo>
                <a:cubicBezTo>
                  <a:pt x="72" y="44"/>
                  <a:pt x="72" y="44"/>
                  <a:pt x="72" y="44"/>
                </a:cubicBezTo>
                <a:cubicBezTo>
                  <a:pt x="70" y="47"/>
                  <a:pt x="70" y="47"/>
                  <a:pt x="70" y="47"/>
                </a:cubicBezTo>
                <a:lnTo>
                  <a:pt x="64" y="45"/>
                </a:lnTo>
                <a:close/>
                <a:moveTo>
                  <a:pt x="16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68" y="141"/>
                  <a:pt x="168" y="141"/>
                  <a:pt x="168" y="141"/>
                </a:cubicBezTo>
                <a:lnTo>
                  <a:pt x="168" y="109"/>
                </a:lnTo>
                <a:close/>
                <a:moveTo>
                  <a:pt x="168" y="81"/>
                </a:moveTo>
                <a:cubicBezTo>
                  <a:pt x="148" y="81"/>
                  <a:pt x="148" y="81"/>
                  <a:pt x="148" y="81"/>
                </a:cubicBezTo>
                <a:cubicBezTo>
                  <a:pt x="148" y="97"/>
                  <a:pt x="148" y="97"/>
                  <a:pt x="148" y="97"/>
                </a:cubicBezTo>
                <a:cubicBezTo>
                  <a:pt x="168" y="97"/>
                  <a:pt x="168" y="97"/>
                  <a:pt x="168" y="97"/>
                </a:cubicBezTo>
                <a:lnTo>
                  <a:pt x="168" y="81"/>
                </a:lnTo>
                <a:close/>
                <a:moveTo>
                  <a:pt x="136" y="109"/>
                </a:moveTo>
                <a:cubicBezTo>
                  <a:pt x="116" y="109"/>
                  <a:pt x="116" y="109"/>
                  <a:pt x="116" y="109"/>
                </a:cubicBezTo>
                <a:cubicBezTo>
                  <a:pt x="116" y="141"/>
                  <a:pt x="116" y="141"/>
                  <a:pt x="116" y="141"/>
                </a:cubicBezTo>
                <a:cubicBezTo>
                  <a:pt x="136" y="141"/>
                  <a:pt x="136" y="141"/>
                  <a:pt x="136" y="141"/>
                </a:cubicBezTo>
                <a:lnTo>
                  <a:pt x="136" y="109"/>
                </a:lnTo>
                <a:close/>
                <a:moveTo>
                  <a:pt x="136" y="81"/>
                </a:moveTo>
                <a:cubicBezTo>
                  <a:pt x="116" y="81"/>
                  <a:pt x="116" y="81"/>
                  <a:pt x="116" y="81"/>
                </a:cubicBezTo>
                <a:cubicBezTo>
                  <a:pt x="116" y="97"/>
                  <a:pt x="116" y="97"/>
                  <a:pt x="116" y="97"/>
                </a:cubicBezTo>
                <a:cubicBezTo>
                  <a:pt x="136" y="97"/>
                  <a:pt x="136" y="97"/>
                  <a:pt x="136" y="97"/>
                </a:cubicBezTo>
                <a:lnTo>
                  <a:pt x="136" y="81"/>
                </a:lnTo>
                <a:close/>
                <a:moveTo>
                  <a:pt x="104" y="109"/>
                </a:moveTo>
                <a:cubicBezTo>
                  <a:pt x="84" y="109"/>
                  <a:pt x="84" y="109"/>
                  <a:pt x="84" y="109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104" y="141"/>
                  <a:pt x="104" y="141"/>
                  <a:pt x="104" y="141"/>
                </a:cubicBezTo>
                <a:lnTo>
                  <a:pt x="104" y="109"/>
                </a:lnTo>
                <a:close/>
                <a:moveTo>
                  <a:pt x="104" y="81"/>
                </a:moveTo>
                <a:cubicBezTo>
                  <a:pt x="84" y="81"/>
                  <a:pt x="84" y="81"/>
                  <a:pt x="84" y="81"/>
                </a:cubicBezTo>
                <a:cubicBezTo>
                  <a:pt x="84" y="97"/>
                  <a:pt x="84" y="97"/>
                  <a:pt x="84" y="97"/>
                </a:cubicBezTo>
                <a:cubicBezTo>
                  <a:pt x="104" y="97"/>
                  <a:pt x="104" y="97"/>
                  <a:pt x="104" y="97"/>
                </a:cubicBezTo>
                <a:lnTo>
                  <a:pt x="104" y="81"/>
                </a:lnTo>
                <a:close/>
                <a:moveTo>
                  <a:pt x="64" y="25"/>
                </a:moveTo>
                <a:cubicBezTo>
                  <a:pt x="55" y="25"/>
                  <a:pt x="48" y="32"/>
                  <a:pt x="48" y="41"/>
                </a:cubicBezTo>
                <a:cubicBezTo>
                  <a:pt x="48" y="49"/>
                  <a:pt x="55" y="57"/>
                  <a:pt x="64" y="57"/>
                </a:cubicBezTo>
                <a:cubicBezTo>
                  <a:pt x="72" y="57"/>
                  <a:pt x="80" y="49"/>
                  <a:pt x="80" y="41"/>
                </a:cubicBezTo>
                <a:cubicBezTo>
                  <a:pt x="80" y="32"/>
                  <a:pt x="72" y="25"/>
                  <a:pt x="64" y="25"/>
                </a:cubicBezTo>
                <a:close/>
                <a:moveTo>
                  <a:pt x="44" y="109"/>
                </a:moveTo>
                <a:cubicBezTo>
                  <a:pt x="20" y="109"/>
                  <a:pt x="20" y="109"/>
                  <a:pt x="20" y="109"/>
                </a:cubicBezTo>
                <a:cubicBezTo>
                  <a:pt x="20" y="149"/>
                  <a:pt x="20" y="149"/>
                  <a:pt x="20" y="149"/>
                </a:cubicBezTo>
                <a:cubicBezTo>
                  <a:pt x="44" y="149"/>
                  <a:pt x="44" y="149"/>
                  <a:pt x="44" y="149"/>
                </a:cubicBezTo>
                <a:lnTo>
                  <a:pt x="44" y="109"/>
                </a:lnTo>
                <a:close/>
                <a:moveTo>
                  <a:pt x="40" y="81"/>
                </a:moveTo>
                <a:cubicBezTo>
                  <a:pt x="20" y="81"/>
                  <a:pt x="20" y="81"/>
                  <a:pt x="20" y="81"/>
                </a:cubicBezTo>
                <a:cubicBezTo>
                  <a:pt x="20" y="97"/>
                  <a:pt x="20" y="97"/>
                  <a:pt x="20" y="97"/>
                </a:cubicBezTo>
                <a:cubicBezTo>
                  <a:pt x="40" y="97"/>
                  <a:pt x="40" y="97"/>
                  <a:pt x="40" y="97"/>
                </a:cubicBezTo>
                <a:lnTo>
                  <a:pt x="40" y="81"/>
                </a:lnTo>
                <a:close/>
                <a:moveTo>
                  <a:pt x="72" y="97"/>
                </a:moveTo>
                <a:cubicBezTo>
                  <a:pt x="72" y="81"/>
                  <a:pt x="72" y="81"/>
                  <a:pt x="72" y="81"/>
                </a:cubicBezTo>
                <a:cubicBezTo>
                  <a:pt x="52" y="81"/>
                  <a:pt x="52" y="81"/>
                  <a:pt x="52" y="81"/>
                </a:cubicBezTo>
                <a:cubicBezTo>
                  <a:pt x="52" y="97"/>
                  <a:pt x="52" y="97"/>
                  <a:pt x="52" y="97"/>
                </a:cubicBezTo>
                <a:lnTo>
                  <a:pt x="72" y="97"/>
                </a:lnTo>
                <a:close/>
                <a:moveTo>
                  <a:pt x="48" y="149"/>
                </a:moveTo>
                <a:cubicBezTo>
                  <a:pt x="72" y="149"/>
                  <a:pt x="72" y="149"/>
                  <a:pt x="72" y="149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48" y="109"/>
                  <a:pt x="48" y="109"/>
                  <a:pt x="48" y="109"/>
                </a:cubicBezTo>
                <a:lnTo>
                  <a:pt x="48" y="149"/>
                </a:lnTo>
                <a:close/>
                <a:moveTo>
                  <a:pt x="188" y="65"/>
                </a:moveTo>
                <a:cubicBezTo>
                  <a:pt x="188" y="161"/>
                  <a:pt x="188" y="161"/>
                  <a:pt x="188" y="161"/>
                </a:cubicBezTo>
                <a:cubicBezTo>
                  <a:pt x="4" y="161"/>
                  <a:pt x="4" y="161"/>
                  <a:pt x="4" y="161"/>
                </a:cubicBezTo>
                <a:cubicBezTo>
                  <a:pt x="4" y="65"/>
                  <a:pt x="4" y="65"/>
                  <a:pt x="4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53"/>
                  <a:pt x="0" y="53"/>
                  <a:pt x="0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26" y="37"/>
                  <a:pt x="63" y="2"/>
                  <a:pt x="63" y="1"/>
                </a:cubicBezTo>
                <a:cubicBezTo>
                  <a:pt x="63" y="0"/>
                  <a:pt x="104" y="36"/>
                  <a:pt x="123" y="53"/>
                </a:cubicBezTo>
                <a:cubicBezTo>
                  <a:pt x="180" y="53"/>
                  <a:pt x="180" y="53"/>
                  <a:pt x="180" y="53"/>
                </a:cubicBezTo>
                <a:cubicBezTo>
                  <a:pt x="192" y="53"/>
                  <a:pt x="192" y="53"/>
                  <a:pt x="192" y="53"/>
                </a:cubicBezTo>
                <a:cubicBezTo>
                  <a:pt x="192" y="65"/>
                  <a:pt x="192" y="65"/>
                  <a:pt x="192" y="65"/>
                </a:cubicBezTo>
                <a:lnTo>
                  <a:pt x="188" y="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11"/>
          <p:cNvSpPr>
            <a:spLocks noEditPoints="1"/>
          </p:cNvSpPr>
          <p:nvPr/>
        </p:nvSpPr>
        <p:spPr bwMode="auto">
          <a:xfrm>
            <a:off x="9971709" y="3985186"/>
            <a:ext cx="682802" cy="536882"/>
          </a:xfrm>
          <a:custGeom>
            <a:avLst/>
            <a:gdLst>
              <a:gd name="T0" fmla="*/ 186 w 390"/>
              <a:gd name="T1" fmla="*/ 267 h 306"/>
              <a:gd name="T2" fmla="*/ 187 w 390"/>
              <a:gd name="T3" fmla="*/ 305 h 306"/>
              <a:gd name="T4" fmla="*/ 154 w 390"/>
              <a:gd name="T5" fmla="*/ 287 h 306"/>
              <a:gd name="T6" fmla="*/ 137 w 390"/>
              <a:gd name="T7" fmla="*/ 208 h 306"/>
              <a:gd name="T8" fmla="*/ 124 w 390"/>
              <a:gd name="T9" fmla="*/ 266 h 306"/>
              <a:gd name="T10" fmla="*/ 108 w 390"/>
              <a:gd name="T11" fmla="*/ 190 h 306"/>
              <a:gd name="T12" fmla="*/ 42 w 390"/>
              <a:gd name="T13" fmla="*/ 210 h 306"/>
              <a:gd name="T14" fmla="*/ 25 w 390"/>
              <a:gd name="T15" fmla="*/ 135 h 306"/>
              <a:gd name="T16" fmla="*/ 11 w 390"/>
              <a:gd name="T17" fmla="*/ 188 h 306"/>
              <a:gd name="T18" fmla="*/ 0 w 390"/>
              <a:gd name="T19" fmla="*/ 154 h 306"/>
              <a:gd name="T20" fmla="*/ 20 w 390"/>
              <a:gd name="T21" fmla="*/ 116 h 306"/>
              <a:gd name="T22" fmla="*/ 189 w 390"/>
              <a:gd name="T23" fmla="*/ 229 h 306"/>
              <a:gd name="T24" fmla="*/ 192 w 390"/>
              <a:gd name="T25" fmla="*/ 240 h 306"/>
              <a:gd name="T26" fmla="*/ 121 w 390"/>
              <a:gd name="T27" fmla="*/ 87 h 306"/>
              <a:gd name="T28" fmla="*/ 131 w 390"/>
              <a:gd name="T29" fmla="*/ 125 h 306"/>
              <a:gd name="T30" fmla="*/ 198 w 390"/>
              <a:gd name="T31" fmla="*/ 115 h 306"/>
              <a:gd name="T32" fmla="*/ 188 w 390"/>
              <a:gd name="T33" fmla="*/ 77 h 306"/>
              <a:gd name="T34" fmla="*/ 327 w 390"/>
              <a:gd name="T35" fmla="*/ 54 h 306"/>
              <a:gd name="T36" fmla="*/ 298 w 390"/>
              <a:gd name="T37" fmla="*/ 5 h 306"/>
              <a:gd name="T38" fmla="*/ 327 w 390"/>
              <a:gd name="T39" fmla="*/ 54 h 306"/>
              <a:gd name="T40" fmla="*/ 126 w 390"/>
              <a:gd name="T41" fmla="*/ 0 h 306"/>
              <a:gd name="T42" fmla="*/ 140 w 390"/>
              <a:gd name="T43" fmla="*/ 54 h 306"/>
              <a:gd name="T44" fmla="*/ 305 w 390"/>
              <a:gd name="T45" fmla="*/ 77 h 306"/>
              <a:gd name="T46" fmla="*/ 238 w 390"/>
              <a:gd name="T47" fmla="*/ 87 h 306"/>
              <a:gd name="T48" fmla="*/ 248 w 390"/>
              <a:gd name="T49" fmla="*/ 125 h 306"/>
              <a:gd name="T50" fmla="*/ 315 w 390"/>
              <a:gd name="T51" fmla="*/ 115 h 306"/>
              <a:gd name="T52" fmla="*/ 305 w 390"/>
              <a:gd name="T53" fmla="*/ 77 h 306"/>
              <a:gd name="T54" fmla="*/ 209 w 390"/>
              <a:gd name="T55" fmla="*/ 62 h 306"/>
              <a:gd name="T56" fmla="*/ 201 w 390"/>
              <a:gd name="T57" fmla="*/ 62 h 306"/>
              <a:gd name="T58" fmla="*/ 107 w 390"/>
              <a:gd name="T59" fmla="*/ 121 h 306"/>
              <a:gd name="T60" fmla="*/ 192 w 390"/>
              <a:gd name="T61" fmla="*/ 140 h 306"/>
              <a:gd name="T62" fmla="*/ 225 w 390"/>
              <a:gd name="T63" fmla="*/ 121 h 306"/>
              <a:gd name="T64" fmla="*/ 309 w 390"/>
              <a:gd name="T65" fmla="*/ 140 h 306"/>
              <a:gd name="T66" fmla="*/ 329 w 390"/>
              <a:gd name="T67" fmla="*/ 62 h 306"/>
              <a:gd name="T68" fmla="*/ 227 w 390"/>
              <a:gd name="T69" fmla="*/ 62 h 306"/>
              <a:gd name="T70" fmla="*/ 209 w 390"/>
              <a:gd name="T71" fmla="*/ 62 h 306"/>
              <a:gd name="T72" fmla="*/ 196 w 390"/>
              <a:gd name="T73" fmla="*/ 294 h 306"/>
              <a:gd name="T74" fmla="*/ 376 w 390"/>
              <a:gd name="T75" fmla="*/ 219 h 306"/>
              <a:gd name="T76" fmla="*/ 384 w 390"/>
              <a:gd name="T77" fmla="*/ 235 h 306"/>
              <a:gd name="T78" fmla="*/ 200 w 390"/>
              <a:gd name="T79" fmla="*/ 257 h 306"/>
              <a:gd name="T80" fmla="*/ 378 w 390"/>
              <a:gd name="T81" fmla="*/ 191 h 306"/>
              <a:gd name="T82" fmla="*/ 198 w 390"/>
              <a:gd name="T83" fmla="*/ 252 h 306"/>
              <a:gd name="T84" fmla="*/ 200 w 390"/>
              <a:gd name="T85" fmla="*/ 257 h 306"/>
              <a:gd name="T86" fmla="*/ 203 w 390"/>
              <a:gd name="T87" fmla="*/ 222 h 306"/>
              <a:gd name="T88" fmla="*/ 375 w 390"/>
              <a:gd name="T89" fmla="*/ 163 h 306"/>
              <a:gd name="T90" fmla="*/ 376 w 390"/>
              <a:gd name="T91" fmla="*/ 147 h 306"/>
              <a:gd name="T92" fmla="*/ 340 w 390"/>
              <a:gd name="T93" fmla="*/ 126 h 306"/>
              <a:gd name="T94" fmla="*/ 351 w 390"/>
              <a:gd name="T95" fmla="*/ 152 h 306"/>
              <a:gd name="T96" fmla="*/ 122 w 390"/>
              <a:gd name="T97" fmla="*/ 152 h 306"/>
              <a:gd name="T98" fmla="*/ 121 w 390"/>
              <a:gd name="T99" fmla="*/ 152 h 306"/>
              <a:gd name="T100" fmla="*/ 95 w 390"/>
              <a:gd name="T101" fmla="*/ 90 h 306"/>
              <a:gd name="T102" fmla="*/ 28 w 390"/>
              <a:gd name="T103" fmla="*/ 94 h 306"/>
              <a:gd name="T104" fmla="*/ 26 w 390"/>
              <a:gd name="T105" fmla="*/ 110 h 306"/>
              <a:gd name="T106" fmla="*/ 194 w 390"/>
              <a:gd name="T107" fmla="*/ 222 h 306"/>
              <a:gd name="T108" fmla="*/ 197 w 390"/>
              <a:gd name="T109" fmla="*/ 36 h 306"/>
              <a:gd name="T110" fmla="*/ 227 w 390"/>
              <a:gd name="T111" fmla="*/ 50 h 306"/>
              <a:gd name="T112" fmla="*/ 183 w 390"/>
              <a:gd name="T113" fmla="*/ 50 h 306"/>
              <a:gd name="T114" fmla="*/ 156 w 390"/>
              <a:gd name="T115" fmla="*/ 50 h 306"/>
              <a:gd name="T116" fmla="*/ 303 w 390"/>
              <a:gd name="T117" fmla="*/ 100 h 306"/>
              <a:gd name="T118" fmla="*/ 300 w 390"/>
              <a:gd name="T119" fmla="*/ 113 h 306"/>
              <a:gd name="T120" fmla="*/ 254 w 390"/>
              <a:gd name="T121" fmla="*/ 89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0" h="306">
                <a:moveTo>
                  <a:pt x="192" y="240"/>
                </a:moveTo>
                <a:cubicBezTo>
                  <a:pt x="187" y="249"/>
                  <a:pt x="185" y="258"/>
                  <a:pt x="186" y="267"/>
                </a:cubicBezTo>
                <a:cubicBezTo>
                  <a:pt x="186" y="275"/>
                  <a:pt x="189" y="284"/>
                  <a:pt x="192" y="293"/>
                </a:cubicBezTo>
                <a:cubicBezTo>
                  <a:pt x="194" y="298"/>
                  <a:pt x="192" y="303"/>
                  <a:pt x="187" y="305"/>
                </a:cubicBezTo>
                <a:cubicBezTo>
                  <a:pt x="184" y="306"/>
                  <a:pt x="181" y="305"/>
                  <a:pt x="178" y="304"/>
                </a:cubicBezTo>
                <a:cubicBezTo>
                  <a:pt x="154" y="287"/>
                  <a:pt x="154" y="287"/>
                  <a:pt x="154" y="287"/>
                </a:cubicBezTo>
                <a:cubicBezTo>
                  <a:pt x="148" y="263"/>
                  <a:pt x="147" y="241"/>
                  <a:pt x="155" y="220"/>
                </a:cubicBezTo>
                <a:cubicBezTo>
                  <a:pt x="137" y="208"/>
                  <a:pt x="137" y="208"/>
                  <a:pt x="137" y="208"/>
                </a:cubicBezTo>
                <a:cubicBezTo>
                  <a:pt x="125" y="229"/>
                  <a:pt x="127" y="257"/>
                  <a:pt x="132" y="27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116" y="251"/>
                  <a:pt x="118" y="224"/>
                  <a:pt x="126" y="201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96" y="216"/>
                  <a:pt x="98" y="238"/>
                  <a:pt x="103" y="252"/>
                </a:cubicBezTo>
                <a:cubicBezTo>
                  <a:pt x="42" y="210"/>
                  <a:pt x="42" y="210"/>
                  <a:pt x="42" y="210"/>
                </a:cubicBezTo>
                <a:cubicBezTo>
                  <a:pt x="37" y="187"/>
                  <a:pt x="36" y="166"/>
                  <a:pt x="44" y="147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12" y="162"/>
                  <a:pt x="20" y="185"/>
                  <a:pt x="27" y="199"/>
                </a:cubicBezTo>
                <a:cubicBezTo>
                  <a:pt x="11" y="188"/>
                  <a:pt x="11" y="188"/>
                  <a:pt x="11" y="188"/>
                </a:cubicBezTo>
                <a:cubicBezTo>
                  <a:pt x="10" y="187"/>
                  <a:pt x="9" y="186"/>
                  <a:pt x="8" y="184"/>
                </a:cubicBezTo>
                <a:cubicBezTo>
                  <a:pt x="4" y="175"/>
                  <a:pt x="1" y="165"/>
                  <a:pt x="0" y="154"/>
                </a:cubicBezTo>
                <a:cubicBezTo>
                  <a:pt x="0" y="143"/>
                  <a:pt x="2" y="132"/>
                  <a:pt x="8" y="120"/>
                </a:cubicBezTo>
                <a:cubicBezTo>
                  <a:pt x="10" y="115"/>
                  <a:pt x="15" y="113"/>
                  <a:pt x="20" y="116"/>
                </a:cubicBezTo>
                <a:cubicBezTo>
                  <a:pt x="20" y="116"/>
                  <a:pt x="21" y="116"/>
                  <a:pt x="21" y="116"/>
                </a:cubicBezTo>
                <a:cubicBezTo>
                  <a:pt x="189" y="229"/>
                  <a:pt x="189" y="229"/>
                  <a:pt x="189" y="229"/>
                </a:cubicBezTo>
                <a:cubicBezTo>
                  <a:pt x="192" y="231"/>
                  <a:pt x="194" y="236"/>
                  <a:pt x="192" y="240"/>
                </a:cubicBezTo>
                <a:cubicBezTo>
                  <a:pt x="192" y="240"/>
                  <a:pt x="192" y="240"/>
                  <a:pt x="192" y="240"/>
                </a:cubicBezTo>
                <a:close/>
                <a:moveTo>
                  <a:pt x="131" y="77"/>
                </a:moveTo>
                <a:cubicBezTo>
                  <a:pt x="121" y="87"/>
                  <a:pt x="121" y="87"/>
                  <a:pt x="121" y="87"/>
                </a:cubicBezTo>
                <a:cubicBezTo>
                  <a:pt x="121" y="115"/>
                  <a:pt x="121" y="115"/>
                  <a:pt x="121" y="115"/>
                </a:cubicBezTo>
                <a:cubicBezTo>
                  <a:pt x="131" y="125"/>
                  <a:pt x="131" y="125"/>
                  <a:pt x="131" y="125"/>
                </a:cubicBezTo>
                <a:cubicBezTo>
                  <a:pt x="188" y="125"/>
                  <a:pt x="188" y="125"/>
                  <a:pt x="188" y="125"/>
                </a:cubicBezTo>
                <a:cubicBezTo>
                  <a:pt x="198" y="115"/>
                  <a:pt x="198" y="115"/>
                  <a:pt x="198" y="115"/>
                </a:cubicBezTo>
                <a:cubicBezTo>
                  <a:pt x="198" y="87"/>
                  <a:pt x="198" y="87"/>
                  <a:pt x="198" y="87"/>
                </a:cubicBezTo>
                <a:cubicBezTo>
                  <a:pt x="188" y="77"/>
                  <a:pt x="188" y="77"/>
                  <a:pt x="188" y="77"/>
                </a:cubicBezTo>
                <a:cubicBezTo>
                  <a:pt x="131" y="77"/>
                  <a:pt x="131" y="77"/>
                  <a:pt x="131" y="77"/>
                </a:cubicBezTo>
                <a:close/>
                <a:moveTo>
                  <a:pt x="327" y="54"/>
                </a:moveTo>
                <a:cubicBezTo>
                  <a:pt x="309" y="0"/>
                  <a:pt x="309" y="0"/>
                  <a:pt x="309" y="0"/>
                </a:cubicBezTo>
                <a:cubicBezTo>
                  <a:pt x="298" y="5"/>
                  <a:pt x="298" y="5"/>
                  <a:pt x="298" y="5"/>
                </a:cubicBezTo>
                <a:cubicBezTo>
                  <a:pt x="295" y="54"/>
                  <a:pt x="295" y="54"/>
                  <a:pt x="295" y="54"/>
                </a:cubicBezTo>
                <a:cubicBezTo>
                  <a:pt x="327" y="54"/>
                  <a:pt x="327" y="54"/>
                  <a:pt x="327" y="54"/>
                </a:cubicBezTo>
                <a:close/>
                <a:moveTo>
                  <a:pt x="107" y="54"/>
                </a:moveTo>
                <a:cubicBezTo>
                  <a:pt x="126" y="0"/>
                  <a:pt x="126" y="0"/>
                  <a:pt x="126" y="0"/>
                </a:cubicBezTo>
                <a:cubicBezTo>
                  <a:pt x="137" y="5"/>
                  <a:pt x="137" y="5"/>
                  <a:pt x="137" y="5"/>
                </a:cubicBezTo>
                <a:cubicBezTo>
                  <a:pt x="140" y="54"/>
                  <a:pt x="140" y="54"/>
                  <a:pt x="140" y="54"/>
                </a:cubicBezTo>
                <a:cubicBezTo>
                  <a:pt x="107" y="54"/>
                  <a:pt x="107" y="54"/>
                  <a:pt x="107" y="54"/>
                </a:cubicBezTo>
                <a:close/>
                <a:moveTo>
                  <a:pt x="305" y="77"/>
                </a:moveTo>
                <a:cubicBezTo>
                  <a:pt x="248" y="77"/>
                  <a:pt x="248" y="77"/>
                  <a:pt x="248" y="77"/>
                </a:cubicBezTo>
                <a:cubicBezTo>
                  <a:pt x="238" y="87"/>
                  <a:pt x="238" y="87"/>
                  <a:pt x="238" y="87"/>
                </a:cubicBezTo>
                <a:cubicBezTo>
                  <a:pt x="238" y="115"/>
                  <a:pt x="238" y="115"/>
                  <a:pt x="238" y="115"/>
                </a:cubicBezTo>
                <a:cubicBezTo>
                  <a:pt x="248" y="125"/>
                  <a:pt x="248" y="125"/>
                  <a:pt x="248" y="125"/>
                </a:cubicBezTo>
                <a:cubicBezTo>
                  <a:pt x="305" y="125"/>
                  <a:pt x="305" y="125"/>
                  <a:pt x="305" y="125"/>
                </a:cubicBezTo>
                <a:cubicBezTo>
                  <a:pt x="315" y="115"/>
                  <a:pt x="315" y="115"/>
                  <a:pt x="315" y="115"/>
                </a:cubicBezTo>
                <a:cubicBezTo>
                  <a:pt x="315" y="87"/>
                  <a:pt x="315" y="87"/>
                  <a:pt x="315" y="87"/>
                </a:cubicBezTo>
                <a:cubicBezTo>
                  <a:pt x="305" y="77"/>
                  <a:pt x="305" y="77"/>
                  <a:pt x="305" y="77"/>
                </a:cubicBezTo>
                <a:close/>
                <a:moveTo>
                  <a:pt x="209" y="62"/>
                </a:moveTo>
                <a:cubicBezTo>
                  <a:pt x="209" y="62"/>
                  <a:pt x="209" y="62"/>
                  <a:pt x="209" y="62"/>
                </a:cubicBezTo>
                <a:cubicBezTo>
                  <a:pt x="201" y="62"/>
                  <a:pt x="201" y="62"/>
                  <a:pt x="201" y="62"/>
                </a:cubicBezTo>
                <a:cubicBezTo>
                  <a:pt x="201" y="62"/>
                  <a:pt x="201" y="62"/>
                  <a:pt x="201" y="62"/>
                </a:cubicBezTo>
                <a:cubicBezTo>
                  <a:pt x="107" y="62"/>
                  <a:pt x="107" y="62"/>
                  <a:pt x="107" y="62"/>
                </a:cubicBezTo>
                <a:cubicBezTo>
                  <a:pt x="107" y="121"/>
                  <a:pt x="107" y="121"/>
                  <a:pt x="107" y="121"/>
                </a:cubicBezTo>
                <a:cubicBezTo>
                  <a:pt x="127" y="140"/>
                  <a:pt x="127" y="140"/>
                  <a:pt x="127" y="140"/>
                </a:cubicBezTo>
                <a:cubicBezTo>
                  <a:pt x="192" y="140"/>
                  <a:pt x="192" y="140"/>
                  <a:pt x="192" y="140"/>
                </a:cubicBezTo>
                <a:cubicBezTo>
                  <a:pt x="211" y="121"/>
                  <a:pt x="211" y="121"/>
                  <a:pt x="211" y="121"/>
                </a:cubicBezTo>
                <a:cubicBezTo>
                  <a:pt x="225" y="121"/>
                  <a:pt x="225" y="121"/>
                  <a:pt x="225" y="121"/>
                </a:cubicBezTo>
                <a:cubicBezTo>
                  <a:pt x="244" y="140"/>
                  <a:pt x="244" y="140"/>
                  <a:pt x="244" y="140"/>
                </a:cubicBezTo>
                <a:cubicBezTo>
                  <a:pt x="309" y="140"/>
                  <a:pt x="309" y="140"/>
                  <a:pt x="309" y="140"/>
                </a:cubicBezTo>
                <a:cubicBezTo>
                  <a:pt x="329" y="121"/>
                  <a:pt x="329" y="121"/>
                  <a:pt x="329" y="121"/>
                </a:cubicBezTo>
                <a:cubicBezTo>
                  <a:pt x="329" y="62"/>
                  <a:pt x="329" y="62"/>
                  <a:pt x="329" y="62"/>
                </a:cubicBezTo>
                <a:cubicBezTo>
                  <a:pt x="227" y="62"/>
                  <a:pt x="227" y="62"/>
                  <a:pt x="227" y="62"/>
                </a:cubicBezTo>
                <a:cubicBezTo>
                  <a:pt x="227" y="62"/>
                  <a:pt x="227" y="62"/>
                  <a:pt x="227" y="62"/>
                </a:cubicBezTo>
                <a:cubicBezTo>
                  <a:pt x="218" y="62"/>
                  <a:pt x="218" y="62"/>
                  <a:pt x="218" y="62"/>
                </a:cubicBezTo>
                <a:cubicBezTo>
                  <a:pt x="209" y="62"/>
                  <a:pt x="209" y="62"/>
                  <a:pt x="209" y="62"/>
                </a:cubicBezTo>
                <a:close/>
                <a:moveTo>
                  <a:pt x="208" y="298"/>
                </a:moveTo>
                <a:cubicBezTo>
                  <a:pt x="204" y="300"/>
                  <a:pt x="198" y="298"/>
                  <a:pt x="196" y="294"/>
                </a:cubicBezTo>
                <a:cubicBezTo>
                  <a:pt x="194" y="289"/>
                  <a:pt x="196" y="284"/>
                  <a:pt x="200" y="282"/>
                </a:cubicBezTo>
                <a:cubicBezTo>
                  <a:pt x="376" y="219"/>
                  <a:pt x="376" y="219"/>
                  <a:pt x="376" y="219"/>
                </a:cubicBezTo>
                <a:cubicBezTo>
                  <a:pt x="381" y="217"/>
                  <a:pt x="386" y="219"/>
                  <a:pt x="388" y="223"/>
                </a:cubicBezTo>
                <a:cubicBezTo>
                  <a:pt x="390" y="228"/>
                  <a:pt x="389" y="233"/>
                  <a:pt x="384" y="235"/>
                </a:cubicBezTo>
                <a:cubicBezTo>
                  <a:pt x="208" y="298"/>
                  <a:pt x="208" y="298"/>
                  <a:pt x="208" y="298"/>
                </a:cubicBezTo>
                <a:close/>
                <a:moveTo>
                  <a:pt x="200" y="257"/>
                </a:moveTo>
                <a:cubicBezTo>
                  <a:pt x="376" y="195"/>
                  <a:pt x="376" y="195"/>
                  <a:pt x="376" y="195"/>
                </a:cubicBezTo>
                <a:cubicBezTo>
                  <a:pt x="378" y="194"/>
                  <a:pt x="378" y="192"/>
                  <a:pt x="378" y="191"/>
                </a:cubicBezTo>
                <a:cubicBezTo>
                  <a:pt x="377" y="189"/>
                  <a:pt x="375" y="189"/>
                  <a:pt x="374" y="189"/>
                </a:cubicBezTo>
                <a:cubicBezTo>
                  <a:pt x="198" y="252"/>
                  <a:pt x="198" y="252"/>
                  <a:pt x="198" y="252"/>
                </a:cubicBezTo>
                <a:cubicBezTo>
                  <a:pt x="196" y="253"/>
                  <a:pt x="196" y="254"/>
                  <a:pt x="196" y="256"/>
                </a:cubicBezTo>
                <a:cubicBezTo>
                  <a:pt x="197" y="257"/>
                  <a:pt x="199" y="258"/>
                  <a:pt x="200" y="257"/>
                </a:cubicBezTo>
                <a:close/>
                <a:moveTo>
                  <a:pt x="194" y="222"/>
                </a:moveTo>
                <a:cubicBezTo>
                  <a:pt x="197" y="224"/>
                  <a:pt x="200" y="224"/>
                  <a:pt x="203" y="222"/>
                </a:cubicBezTo>
                <a:cubicBezTo>
                  <a:pt x="203" y="222"/>
                  <a:pt x="203" y="222"/>
                  <a:pt x="203" y="222"/>
                </a:cubicBezTo>
                <a:cubicBezTo>
                  <a:pt x="375" y="163"/>
                  <a:pt x="375" y="163"/>
                  <a:pt x="375" y="163"/>
                </a:cubicBezTo>
                <a:cubicBezTo>
                  <a:pt x="380" y="161"/>
                  <a:pt x="382" y="155"/>
                  <a:pt x="379" y="151"/>
                </a:cubicBezTo>
                <a:cubicBezTo>
                  <a:pt x="379" y="149"/>
                  <a:pt x="377" y="148"/>
                  <a:pt x="376" y="147"/>
                </a:cubicBezTo>
                <a:cubicBezTo>
                  <a:pt x="340" y="124"/>
                  <a:pt x="340" y="124"/>
                  <a:pt x="340" y="124"/>
                </a:cubicBezTo>
                <a:cubicBezTo>
                  <a:pt x="340" y="126"/>
                  <a:pt x="340" y="126"/>
                  <a:pt x="340" y="126"/>
                </a:cubicBezTo>
                <a:cubicBezTo>
                  <a:pt x="328" y="138"/>
                  <a:pt x="328" y="138"/>
                  <a:pt x="328" y="138"/>
                </a:cubicBezTo>
                <a:cubicBezTo>
                  <a:pt x="351" y="152"/>
                  <a:pt x="351" y="152"/>
                  <a:pt x="351" y="152"/>
                </a:cubicBezTo>
                <a:cubicBezTo>
                  <a:pt x="200" y="204"/>
                  <a:pt x="200" y="204"/>
                  <a:pt x="200" y="204"/>
                </a:cubicBezTo>
                <a:cubicBezTo>
                  <a:pt x="122" y="152"/>
                  <a:pt x="122" y="152"/>
                  <a:pt x="122" y="152"/>
                </a:cubicBezTo>
                <a:cubicBezTo>
                  <a:pt x="122" y="152"/>
                  <a:pt x="122" y="152"/>
                  <a:pt x="122" y="152"/>
                </a:cubicBezTo>
                <a:cubicBezTo>
                  <a:pt x="121" y="152"/>
                  <a:pt x="121" y="152"/>
                  <a:pt x="121" y="152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95" y="90"/>
                  <a:pt x="95" y="90"/>
                  <a:pt x="95" y="90"/>
                </a:cubicBezTo>
                <a:cubicBezTo>
                  <a:pt x="95" y="71"/>
                  <a:pt x="95" y="71"/>
                  <a:pt x="95" y="71"/>
                </a:cubicBezTo>
                <a:cubicBezTo>
                  <a:pt x="28" y="94"/>
                  <a:pt x="28" y="94"/>
                  <a:pt x="28" y="94"/>
                </a:cubicBezTo>
                <a:cubicBezTo>
                  <a:pt x="23" y="96"/>
                  <a:pt x="21" y="101"/>
                  <a:pt x="23" y="106"/>
                </a:cubicBezTo>
                <a:cubicBezTo>
                  <a:pt x="24" y="107"/>
                  <a:pt x="25" y="109"/>
                  <a:pt x="26" y="110"/>
                </a:cubicBezTo>
                <a:cubicBezTo>
                  <a:pt x="26" y="110"/>
                  <a:pt x="26" y="110"/>
                  <a:pt x="26" y="110"/>
                </a:cubicBezTo>
                <a:cubicBezTo>
                  <a:pt x="194" y="222"/>
                  <a:pt x="194" y="222"/>
                  <a:pt x="194" y="222"/>
                </a:cubicBezTo>
                <a:close/>
                <a:moveTo>
                  <a:pt x="156" y="50"/>
                </a:moveTo>
                <a:cubicBezTo>
                  <a:pt x="197" y="36"/>
                  <a:pt x="197" y="36"/>
                  <a:pt x="197" y="36"/>
                </a:cubicBezTo>
                <a:cubicBezTo>
                  <a:pt x="200" y="35"/>
                  <a:pt x="203" y="35"/>
                  <a:pt x="206" y="37"/>
                </a:cubicBezTo>
                <a:cubicBezTo>
                  <a:pt x="227" y="50"/>
                  <a:pt x="227" y="50"/>
                  <a:pt x="227" y="50"/>
                </a:cubicBezTo>
                <a:cubicBezTo>
                  <a:pt x="218" y="50"/>
                  <a:pt x="218" y="50"/>
                  <a:pt x="218" y="50"/>
                </a:cubicBezTo>
                <a:cubicBezTo>
                  <a:pt x="183" y="50"/>
                  <a:pt x="183" y="50"/>
                  <a:pt x="183" y="50"/>
                </a:cubicBezTo>
                <a:cubicBezTo>
                  <a:pt x="183" y="50"/>
                  <a:pt x="183" y="50"/>
                  <a:pt x="183" y="50"/>
                </a:cubicBezTo>
                <a:cubicBezTo>
                  <a:pt x="156" y="50"/>
                  <a:pt x="156" y="50"/>
                  <a:pt x="156" y="50"/>
                </a:cubicBezTo>
                <a:close/>
                <a:moveTo>
                  <a:pt x="287" y="89"/>
                </a:moveTo>
                <a:cubicBezTo>
                  <a:pt x="303" y="100"/>
                  <a:pt x="303" y="100"/>
                  <a:pt x="303" y="100"/>
                </a:cubicBezTo>
                <a:cubicBezTo>
                  <a:pt x="303" y="110"/>
                  <a:pt x="303" y="110"/>
                  <a:pt x="303" y="110"/>
                </a:cubicBezTo>
                <a:cubicBezTo>
                  <a:pt x="300" y="113"/>
                  <a:pt x="300" y="113"/>
                  <a:pt x="300" y="113"/>
                </a:cubicBezTo>
                <a:cubicBezTo>
                  <a:pt x="291" y="113"/>
                  <a:pt x="291" y="113"/>
                  <a:pt x="291" y="113"/>
                </a:cubicBezTo>
                <a:cubicBezTo>
                  <a:pt x="254" y="89"/>
                  <a:pt x="254" y="89"/>
                  <a:pt x="254" y="89"/>
                </a:cubicBezTo>
                <a:lnTo>
                  <a:pt x="287" y="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118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3"/>
          <p:cNvSpPr/>
          <p:nvPr/>
        </p:nvSpPr>
        <p:spPr>
          <a:xfrm>
            <a:off x="336331" y="283778"/>
            <a:ext cx="935421" cy="87235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文本框 87"/>
          <p:cNvSpPr txBox="1"/>
          <p:nvPr/>
        </p:nvSpPr>
        <p:spPr>
          <a:xfrm>
            <a:off x="178677" y="1517324"/>
            <a:ext cx="1418896" cy="338554"/>
          </a:xfrm>
          <a:prstGeom prst="rect">
            <a:avLst/>
          </a:prstGeom>
          <a:solidFill>
            <a:srgbClr val="202A36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Introduction</a:t>
            </a:r>
            <a:endParaRPr kumimoji="1" lang="zh-CN" altLang="en-US" sz="2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0510" y="2207320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Characteristics of 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Discount</a:t>
            </a:r>
            <a:r>
              <a:rPr lang="zh-CN" altLang="en-US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DRP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10510" y="2949629"/>
            <a:ext cx="1681655" cy="646331"/>
          </a:xfrm>
          <a:prstGeom prst="rect">
            <a:avLst/>
          </a:prstGeom>
          <a:solidFill>
            <a:srgbClr val="FDB00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Development </a:t>
            </a:r>
            <a:endParaRPr lang="en-US" altLang="zh-CN" sz="12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of Investment Program</a:t>
            </a:r>
            <a:r>
              <a:rPr lang="zh-CN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zh-CN" altLang="zh-CN" sz="12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10508" y="3799186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Decentralized Investment Bank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0" y="4660034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Conclusion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47" name="矩形 146"/>
          <p:cNvSpPr/>
          <p:nvPr/>
        </p:nvSpPr>
        <p:spPr>
          <a:xfrm>
            <a:off x="-2" y="5448970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Critics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801" y="0"/>
            <a:ext cx="5196926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489371" y="5889171"/>
            <a:ext cx="1726356" cy="7837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302829" y="5312228"/>
            <a:ext cx="2912898" cy="2830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0748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2689756" y="515424"/>
            <a:ext cx="7855017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933" b="1" dirty="0" smtClean="0">
                <a:solidFill>
                  <a:srgbClr val="202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in the level of investment activity </a:t>
            </a:r>
            <a:endParaRPr lang="zh-CN" altLang="en-US" sz="2933" b="1" dirty="0">
              <a:solidFill>
                <a:srgbClr val="202A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336331" y="283778"/>
            <a:ext cx="935421" cy="87235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文本框 87"/>
          <p:cNvSpPr txBox="1"/>
          <p:nvPr/>
        </p:nvSpPr>
        <p:spPr>
          <a:xfrm>
            <a:off x="178677" y="1517324"/>
            <a:ext cx="1418896" cy="338554"/>
          </a:xfrm>
          <a:prstGeom prst="rect">
            <a:avLst/>
          </a:prstGeom>
          <a:solidFill>
            <a:srgbClr val="202A36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Introduction</a:t>
            </a:r>
            <a:endParaRPr kumimoji="1" lang="zh-CN" altLang="en-US" sz="2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0510" y="2207320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Characteristics of 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Discount</a:t>
            </a:r>
            <a:r>
              <a:rPr lang="zh-CN" altLang="en-US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DRP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10510" y="2949629"/>
            <a:ext cx="1681655" cy="646331"/>
          </a:xfrm>
          <a:prstGeom prst="rect">
            <a:avLst/>
          </a:prstGeom>
          <a:solidFill>
            <a:srgbClr val="FDB00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Development </a:t>
            </a:r>
            <a:endParaRPr lang="en-US" altLang="zh-CN" sz="12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of Investment Program</a:t>
            </a:r>
            <a:r>
              <a:rPr lang="zh-CN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zh-CN" altLang="zh-CN" sz="12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10508" y="3799186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Decentralized Investment Bank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0" y="4660034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Conclusion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47" name="矩形 146"/>
          <p:cNvSpPr/>
          <p:nvPr/>
        </p:nvSpPr>
        <p:spPr>
          <a:xfrm>
            <a:off x="-2" y="5448970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Critics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30286" y="1632857"/>
            <a:ext cx="7848600" cy="461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Reasons for the change: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Termination of some program in later years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Some programs decrease discount and ceiling down to a unprofitable level (3%)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Some execution cost are &gt;2%, while the average is 0.5%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Some programs required considerable monitoring on discount price, some can be even negative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Change of regulation stopped them from merging into one transaction after Dec. 31 1986. (Additional cost of $15,000-$20,000)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Family tax planning: Tax Reform Act of 1986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055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2689756" y="515424"/>
            <a:ext cx="4086357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933" b="1" dirty="0" smtClean="0">
                <a:solidFill>
                  <a:srgbClr val="202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Performance</a:t>
            </a:r>
            <a:endParaRPr lang="zh-CN" altLang="en-US" sz="2933" b="1" dirty="0">
              <a:solidFill>
                <a:srgbClr val="202A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336331" y="283778"/>
            <a:ext cx="935421" cy="87235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文本框 87"/>
          <p:cNvSpPr txBox="1"/>
          <p:nvPr/>
        </p:nvSpPr>
        <p:spPr>
          <a:xfrm>
            <a:off x="178677" y="1517324"/>
            <a:ext cx="1418896" cy="338554"/>
          </a:xfrm>
          <a:prstGeom prst="rect">
            <a:avLst/>
          </a:prstGeom>
          <a:solidFill>
            <a:srgbClr val="202A36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Introduction</a:t>
            </a:r>
            <a:endParaRPr kumimoji="1" lang="zh-CN" altLang="en-US" sz="2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0510" y="2207320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Characteristics of 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Discount</a:t>
            </a:r>
            <a:r>
              <a:rPr lang="zh-CN" altLang="en-US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DRP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10510" y="2949629"/>
            <a:ext cx="1681655" cy="646331"/>
          </a:xfrm>
          <a:prstGeom prst="rect">
            <a:avLst/>
          </a:prstGeom>
          <a:solidFill>
            <a:srgbClr val="FDB00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Development </a:t>
            </a:r>
            <a:endParaRPr lang="en-US" altLang="zh-CN" sz="12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of Investment Program</a:t>
            </a:r>
            <a:r>
              <a:rPr lang="zh-CN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zh-CN" altLang="zh-CN" sz="12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10508" y="3799186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Decentralized Investment Bank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0" y="4660034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Conclusion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47" name="矩形 146"/>
          <p:cNvSpPr/>
          <p:nvPr/>
        </p:nvSpPr>
        <p:spPr>
          <a:xfrm>
            <a:off x="-2" y="5448970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Critics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458" y="1304170"/>
            <a:ext cx="7630885" cy="536608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982200" y="3929743"/>
            <a:ext cx="566057" cy="392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942114" y="4436648"/>
            <a:ext cx="4147457" cy="12348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004456" y="5671457"/>
            <a:ext cx="1730830" cy="5551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4743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3"/>
          <p:cNvSpPr/>
          <p:nvPr/>
        </p:nvSpPr>
        <p:spPr>
          <a:xfrm>
            <a:off x="336331" y="283778"/>
            <a:ext cx="935421" cy="87235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文本框 87"/>
          <p:cNvSpPr txBox="1"/>
          <p:nvPr/>
        </p:nvSpPr>
        <p:spPr>
          <a:xfrm>
            <a:off x="178677" y="1517324"/>
            <a:ext cx="1418896" cy="338554"/>
          </a:xfrm>
          <a:prstGeom prst="rect">
            <a:avLst/>
          </a:prstGeom>
          <a:solidFill>
            <a:srgbClr val="202A36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Introduction</a:t>
            </a:r>
            <a:endParaRPr kumimoji="1" lang="zh-CN" altLang="en-US" sz="2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0510" y="2207320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Characteristics of 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Discount</a:t>
            </a:r>
            <a:r>
              <a:rPr lang="zh-CN" altLang="en-US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DRP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10510" y="2949629"/>
            <a:ext cx="1681655" cy="646331"/>
          </a:xfrm>
          <a:prstGeom prst="rect">
            <a:avLst/>
          </a:prstGeom>
          <a:solidFill>
            <a:srgbClr val="FDB00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Development </a:t>
            </a:r>
            <a:endParaRPr lang="en-US" altLang="zh-CN" sz="12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of Investment Program</a:t>
            </a:r>
            <a:r>
              <a:rPr lang="zh-CN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zh-CN" altLang="zh-CN" sz="12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10508" y="3799186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Decentralized Investment Bank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0" y="4660034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Conclusion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47" name="矩形 146"/>
          <p:cNvSpPr/>
          <p:nvPr/>
        </p:nvSpPr>
        <p:spPr>
          <a:xfrm>
            <a:off x="-2" y="5448970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Critics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795" y="0"/>
            <a:ext cx="5206640" cy="68580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8251371" y="5591192"/>
            <a:ext cx="818064" cy="6898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296549" y="413658"/>
            <a:ext cx="818064" cy="2133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503432" y="2568080"/>
            <a:ext cx="21570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Excluding the discount income, the return is 12</a:t>
            </a:r>
            <a:r>
              <a:rPr kumimoji="1" lang="en-US" altLang="zh-CN" smtClean="0"/>
              <a:t>% per year above benchmark performance.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7694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6076709" y="7671"/>
            <a:ext cx="6115291" cy="6858000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6002497" y="2400540"/>
            <a:ext cx="5615072" cy="458423"/>
            <a:chOff x="5969725" y="1801451"/>
            <a:chExt cx="2821578" cy="458423"/>
          </a:xfrm>
        </p:grpSpPr>
        <p:sp>
          <p:nvSpPr>
            <p:cNvPr id="2" name="矩形 1"/>
            <p:cNvSpPr/>
            <p:nvPr/>
          </p:nvSpPr>
          <p:spPr>
            <a:xfrm>
              <a:off x="5969726" y="1801451"/>
              <a:ext cx="2821577" cy="458423"/>
            </a:xfrm>
            <a:prstGeom prst="rect">
              <a:avLst/>
            </a:prstGeom>
            <a:solidFill>
              <a:srgbClr val="FCB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5969725" y="1801451"/>
              <a:ext cx="93115" cy="458423"/>
            </a:xfrm>
            <a:prstGeom prst="rect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02497" y="3042021"/>
            <a:ext cx="5615072" cy="459854"/>
            <a:chOff x="5969725" y="2398387"/>
            <a:chExt cx="2821578" cy="459854"/>
          </a:xfrm>
        </p:grpSpPr>
        <p:sp>
          <p:nvSpPr>
            <p:cNvPr id="24" name="矩形 23"/>
            <p:cNvSpPr/>
            <p:nvPr/>
          </p:nvSpPr>
          <p:spPr>
            <a:xfrm>
              <a:off x="5969726" y="2398387"/>
              <a:ext cx="2821577" cy="458423"/>
            </a:xfrm>
            <a:prstGeom prst="rect">
              <a:avLst/>
            </a:prstGeom>
            <a:solidFill>
              <a:srgbClr val="FCB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5969725" y="2399818"/>
              <a:ext cx="93115" cy="458423"/>
            </a:xfrm>
            <a:prstGeom prst="rect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002497" y="3659482"/>
            <a:ext cx="5615072" cy="466057"/>
            <a:chOff x="5969725" y="2972014"/>
            <a:chExt cx="2821578" cy="466057"/>
          </a:xfrm>
        </p:grpSpPr>
        <p:sp>
          <p:nvSpPr>
            <p:cNvPr id="25" name="矩形 24"/>
            <p:cNvSpPr/>
            <p:nvPr/>
          </p:nvSpPr>
          <p:spPr>
            <a:xfrm>
              <a:off x="5969726" y="2979648"/>
              <a:ext cx="2821577" cy="458423"/>
            </a:xfrm>
            <a:prstGeom prst="rect">
              <a:avLst/>
            </a:prstGeom>
            <a:solidFill>
              <a:srgbClr val="FCB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5969725" y="2972014"/>
              <a:ext cx="93115" cy="458423"/>
            </a:xfrm>
            <a:prstGeom prst="rect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89914" y="4592959"/>
            <a:ext cx="44939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Decentralized </a:t>
            </a:r>
          </a:p>
          <a:p>
            <a:pPr algn="ctr"/>
            <a:r>
              <a:rPr lang="en-US" altLang="zh-CN" sz="4000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investment bank</a:t>
            </a:r>
          </a:p>
          <a:p>
            <a:pPr algn="ctr"/>
            <a:endParaRPr lang="zh-CN" altLang="en-US" sz="4000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838237" y="1937346"/>
            <a:ext cx="2448272" cy="2448272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标题 4"/>
          <p:cNvSpPr txBox="1">
            <a:spLocks/>
          </p:cNvSpPr>
          <p:nvPr/>
        </p:nvSpPr>
        <p:spPr>
          <a:xfrm>
            <a:off x="1891142" y="3652055"/>
            <a:ext cx="2376264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 smtClean="0">
                <a:solidFill>
                  <a:srgbClr val="FCB0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4</a:t>
            </a:r>
            <a:endParaRPr lang="zh-CN" altLang="en-US" sz="2400" b="1" dirty="0" smtClean="0">
              <a:solidFill>
                <a:srgbClr val="FCB00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41993" y="2041102"/>
            <a:ext cx="2240761" cy="2240761"/>
          </a:xfrm>
          <a:prstGeom prst="ellipse">
            <a:avLst/>
          </a:prstGeom>
          <a:noFill/>
          <a:ln w="31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6155957" y="2461858"/>
            <a:ext cx="5151475" cy="2710962"/>
            <a:chOff x="6155957" y="1837451"/>
            <a:chExt cx="5151475" cy="2710962"/>
          </a:xfrm>
        </p:grpSpPr>
        <p:sp>
          <p:nvSpPr>
            <p:cNvPr id="3" name="矩形 2"/>
            <p:cNvSpPr/>
            <p:nvPr/>
          </p:nvSpPr>
          <p:spPr>
            <a:xfrm>
              <a:off x="6155957" y="1837451"/>
              <a:ext cx="51514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202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How much money is raised through DSPP?</a:t>
              </a:r>
              <a:endParaRPr lang="en-US" altLang="zh-CN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155957" y="2442932"/>
              <a:ext cx="47084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202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Are short term traders really welcome?</a:t>
              </a:r>
              <a:endParaRPr lang="en-US" altLang="zh-CN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155957" y="3076743"/>
              <a:ext cx="37600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202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Corporate finance implications</a:t>
              </a:r>
              <a:endParaRPr lang="en-US" altLang="zh-CN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155957" y="3605454"/>
              <a:ext cx="2262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202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研究理论与文献综述</a:t>
              </a:r>
              <a:endParaRPr lang="en-US" altLang="zh-CN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155957" y="4179081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202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主要创新</a:t>
              </a:r>
            </a:p>
          </p:txBody>
        </p:sp>
      </p:grpSp>
      <p:sp>
        <p:nvSpPr>
          <p:cNvPr id="46" name="Freeform 28"/>
          <p:cNvSpPr>
            <a:spLocks noEditPoints="1"/>
          </p:cNvSpPr>
          <p:nvPr/>
        </p:nvSpPr>
        <p:spPr bwMode="auto">
          <a:xfrm>
            <a:off x="2457383" y="2507096"/>
            <a:ext cx="1315781" cy="988635"/>
          </a:xfrm>
          <a:custGeom>
            <a:avLst/>
            <a:gdLst>
              <a:gd name="T0" fmla="*/ 40 w 192"/>
              <a:gd name="T1" fmla="*/ 118 h 144"/>
              <a:gd name="T2" fmla="*/ 40 w 192"/>
              <a:gd name="T3" fmla="*/ 118 h 144"/>
              <a:gd name="T4" fmla="*/ 56 w 192"/>
              <a:gd name="T5" fmla="*/ 116 h 144"/>
              <a:gd name="T6" fmla="*/ 97 w 192"/>
              <a:gd name="T7" fmla="*/ 137 h 144"/>
              <a:gd name="T8" fmla="*/ 99 w 192"/>
              <a:gd name="T9" fmla="*/ 137 h 144"/>
              <a:gd name="T10" fmla="*/ 140 w 192"/>
              <a:gd name="T11" fmla="*/ 116 h 144"/>
              <a:gd name="T12" fmla="*/ 156 w 192"/>
              <a:gd name="T13" fmla="*/ 118 h 144"/>
              <a:gd name="T14" fmla="*/ 156 w 192"/>
              <a:gd name="T15" fmla="*/ 118 h 144"/>
              <a:gd name="T16" fmla="*/ 156 w 192"/>
              <a:gd name="T17" fmla="*/ 70 h 144"/>
              <a:gd name="T18" fmla="*/ 96 w 192"/>
              <a:gd name="T19" fmla="*/ 98 h 144"/>
              <a:gd name="T20" fmla="*/ 40 w 192"/>
              <a:gd name="T21" fmla="*/ 72 h 144"/>
              <a:gd name="T22" fmla="*/ 40 w 192"/>
              <a:gd name="T23" fmla="*/ 118 h 144"/>
              <a:gd name="T24" fmla="*/ 96 w 192"/>
              <a:gd name="T25" fmla="*/ 0 h 144"/>
              <a:gd name="T26" fmla="*/ 0 w 192"/>
              <a:gd name="T27" fmla="*/ 44 h 144"/>
              <a:gd name="T28" fmla="*/ 96 w 192"/>
              <a:gd name="T29" fmla="*/ 88 h 144"/>
              <a:gd name="T30" fmla="*/ 192 w 192"/>
              <a:gd name="T31" fmla="*/ 44 h 144"/>
              <a:gd name="T32" fmla="*/ 96 w 192"/>
              <a:gd name="T33" fmla="*/ 0 h 144"/>
              <a:gd name="T34" fmla="*/ 8 w 192"/>
              <a:gd name="T35" fmla="*/ 56 h 144"/>
              <a:gd name="T36" fmla="*/ 4 w 192"/>
              <a:gd name="T37" fmla="*/ 104 h 144"/>
              <a:gd name="T38" fmla="*/ 12 w 192"/>
              <a:gd name="T39" fmla="*/ 104 h 144"/>
              <a:gd name="T40" fmla="*/ 12 w 192"/>
              <a:gd name="T41" fmla="*/ 58 h 144"/>
              <a:gd name="T42" fmla="*/ 8 w 192"/>
              <a:gd name="T43" fmla="*/ 56 h 144"/>
              <a:gd name="T44" fmla="*/ 16 w 192"/>
              <a:gd name="T45" fmla="*/ 144 h 144"/>
              <a:gd name="T46" fmla="*/ 9 w 192"/>
              <a:gd name="T47" fmla="*/ 124 h 144"/>
              <a:gd name="T48" fmla="*/ 16 w 192"/>
              <a:gd name="T49" fmla="*/ 116 h 144"/>
              <a:gd name="T50" fmla="*/ 8 w 192"/>
              <a:gd name="T51" fmla="*/ 108 h 144"/>
              <a:gd name="T52" fmla="*/ 0 w 192"/>
              <a:gd name="T53" fmla="*/ 116 h 144"/>
              <a:gd name="T54" fmla="*/ 7 w 192"/>
              <a:gd name="T55" fmla="*/ 124 h 144"/>
              <a:gd name="T56" fmla="*/ 0 w 192"/>
              <a:gd name="T57" fmla="*/ 144 h 144"/>
              <a:gd name="T58" fmla="*/ 16 w 192"/>
              <a:gd name="T59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2" h="144">
                <a:moveTo>
                  <a:pt x="40" y="118"/>
                </a:moveTo>
                <a:cubicBezTo>
                  <a:pt x="40" y="118"/>
                  <a:pt x="40" y="118"/>
                  <a:pt x="40" y="118"/>
                </a:cubicBezTo>
                <a:cubicBezTo>
                  <a:pt x="45" y="116"/>
                  <a:pt x="50" y="116"/>
                  <a:pt x="56" y="116"/>
                </a:cubicBezTo>
                <a:cubicBezTo>
                  <a:pt x="72" y="116"/>
                  <a:pt x="91" y="127"/>
                  <a:pt x="97" y="137"/>
                </a:cubicBezTo>
                <a:cubicBezTo>
                  <a:pt x="99" y="137"/>
                  <a:pt x="99" y="137"/>
                  <a:pt x="99" y="137"/>
                </a:cubicBezTo>
                <a:cubicBezTo>
                  <a:pt x="105" y="127"/>
                  <a:pt x="123" y="116"/>
                  <a:pt x="140" y="116"/>
                </a:cubicBezTo>
                <a:cubicBezTo>
                  <a:pt x="145" y="116"/>
                  <a:pt x="151" y="116"/>
                  <a:pt x="156" y="118"/>
                </a:cubicBezTo>
                <a:cubicBezTo>
                  <a:pt x="156" y="118"/>
                  <a:pt x="156" y="118"/>
                  <a:pt x="156" y="118"/>
                </a:cubicBezTo>
                <a:cubicBezTo>
                  <a:pt x="156" y="70"/>
                  <a:pt x="156" y="70"/>
                  <a:pt x="156" y="70"/>
                </a:cubicBezTo>
                <a:cubicBezTo>
                  <a:pt x="96" y="98"/>
                  <a:pt x="96" y="98"/>
                  <a:pt x="96" y="98"/>
                </a:cubicBezTo>
                <a:cubicBezTo>
                  <a:pt x="40" y="72"/>
                  <a:pt x="40" y="72"/>
                  <a:pt x="40" y="72"/>
                </a:cubicBezTo>
                <a:lnTo>
                  <a:pt x="40" y="118"/>
                </a:lnTo>
                <a:close/>
                <a:moveTo>
                  <a:pt x="96" y="0"/>
                </a:moveTo>
                <a:cubicBezTo>
                  <a:pt x="0" y="44"/>
                  <a:pt x="0" y="44"/>
                  <a:pt x="0" y="44"/>
                </a:cubicBezTo>
                <a:cubicBezTo>
                  <a:pt x="96" y="88"/>
                  <a:pt x="96" y="88"/>
                  <a:pt x="96" y="88"/>
                </a:cubicBezTo>
                <a:cubicBezTo>
                  <a:pt x="192" y="44"/>
                  <a:pt x="192" y="44"/>
                  <a:pt x="192" y="44"/>
                </a:cubicBezTo>
                <a:lnTo>
                  <a:pt x="96" y="0"/>
                </a:lnTo>
                <a:close/>
                <a:moveTo>
                  <a:pt x="8" y="56"/>
                </a:moveTo>
                <a:cubicBezTo>
                  <a:pt x="4" y="104"/>
                  <a:pt x="4" y="104"/>
                  <a:pt x="4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58"/>
                  <a:pt x="12" y="58"/>
                  <a:pt x="12" y="58"/>
                </a:cubicBezTo>
                <a:lnTo>
                  <a:pt x="8" y="56"/>
                </a:lnTo>
                <a:close/>
                <a:moveTo>
                  <a:pt x="16" y="144"/>
                </a:moveTo>
                <a:cubicBezTo>
                  <a:pt x="9" y="124"/>
                  <a:pt x="9" y="124"/>
                  <a:pt x="9" y="124"/>
                </a:cubicBezTo>
                <a:cubicBezTo>
                  <a:pt x="13" y="123"/>
                  <a:pt x="16" y="120"/>
                  <a:pt x="16" y="116"/>
                </a:cubicBezTo>
                <a:cubicBezTo>
                  <a:pt x="16" y="111"/>
                  <a:pt x="12" y="108"/>
                  <a:pt x="8" y="108"/>
                </a:cubicBezTo>
                <a:cubicBezTo>
                  <a:pt x="3" y="108"/>
                  <a:pt x="0" y="111"/>
                  <a:pt x="0" y="116"/>
                </a:cubicBezTo>
                <a:cubicBezTo>
                  <a:pt x="0" y="120"/>
                  <a:pt x="3" y="123"/>
                  <a:pt x="7" y="124"/>
                </a:cubicBezTo>
                <a:cubicBezTo>
                  <a:pt x="0" y="144"/>
                  <a:pt x="0" y="144"/>
                  <a:pt x="0" y="144"/>
                </a:cubicBezTo>
                <a:lnTo>
                  <a:pt x="16" y="144"/>
                </a:lnTo>
                <a:close/>
              </a:path>
            </a:pathLst>
          </a:custGeom>
          <a:solidFill>
            <a:srgbClr val="FCB0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344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336331" y="283778"/>
            <a:ext cx="935421" cy="87235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178677" y="1517324"/>
            <a:ext cx="1418896" cy="338554"/>
          </a:xfrm>
          <a:prstGeom prst="rect">
            <a:avLst/>
          </a:prstGeom>
          <a:solidFill>
            <a:srgbClr val="202A36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Introduction</a:t>
            </a:r>
            <a:endParaRPr kumimoji="1" lang="zh-CN" altLang="en-US" sz="2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510" y="2207320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Characteristics of 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Discount</a:t>
            </a:r>
            <a:r>
              <a:rPr lang="zh-CN" altLang="en-US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DRP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0510" y="2949629"/>
            <a:ext cx="1681655" cy="646331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Development </a:t>
            </a:r>
            <a:endParaRPr lang="en-US" altLang="zh-CN" sz="12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of Investment Program</a:t>
            </a:r>
            <a:r>
              <a:rPr lang="zh-CN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zh-CN" altLang="zh-CN" sz="12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508" y="3799186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Decentralized Investment Bank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0" y="4660034"/>
            <a:ext cx="1681655" cy="338554"/>
          </a:xfrm>
          <a:prstGeom prst="rect">
            <a:avLst/>
          </a:prstGeom>
          <a:solidFill>
            <a:srgbClr val="FDB00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Conclusion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-2" y="5448970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Critics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858" y="283778"/>
            <a:ext cx="7099300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1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336331" y="283778"/>
            <a:ext cx="935421" cy="87235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178677" y="1517324"/>
            <a:ext cx="1418896" cy="338554"/>
          </a:xfrm>
          <a:prstGeom prst="rect">
            <a:avLst/>
          </a:prstGeom>
          <a:solidFill>
            <a:srgbClr val="202A36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Introduction</a:t>
            </a:r>
            <a:endParaRPr kumimoji="1" lang="zh-CN" altLang="en-US" sz="2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510" y="2207320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Characteristics of 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Discount</a:t>
            </a:r>
            <a:r>
              <a:rPr lang="zh-CN" altLang="en-US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DRP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0510" y="2949629"/>
            <a:ext cx="1681655" cy="646331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Development </a:t>
            </a:r>
            <a:endParaRPr lang="en-US" altLang="zh-CN" sz="12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of Investment Program</a:t>
            </a:r>
            <a:r>
              <a:rPr lang="zh-CN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zh-CN" altLang="zh-CN" sz="12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508" y="3799186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Decentralized Investment Bank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0" y="4660034"/>
            <a:ext cx="1681655" cy="338554"/>
          </a:xfrm>
          <a:prstGeom prst="rect">
            <a:avLst/>
          </a:prstGeom>
          <a:solidFill>
            <a:srgbClr val="FDB00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Conclusion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-2" y="5448970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Critics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582" y="2108837"/>
            <a:ext cx="8599079" cy="3149376"/>
          </a:xfrm>
          <a:prstGeom prst="rect">
            <a:avLst/>
          </a:prstGeom>
        </p:spPr>
      </p:pic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2689756" y="515424"/>
            <a:ext cx="7338466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en-US" altLang="zh-CN" sz="2800" b="1" dirty="0">
                <a:solidFill>
                  <a:srgbClr val="202A36"/>
                </a:solidFill>
              </a:rPr>
              <a:t>Are short term traders really welcome?</a:t>
            </a:r>
            <a:endParaRPr lang="en-US" altLang="zh-CN" sz="2800" b="1" dirty="0">
              <a:solidFill>
                <a:srgbClr val="202A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9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336331" y="283778"/>
            <a:ext cx="935421" cy="87235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178677" y="1517324"/>
            <a:ext cx="1418896" cy="338554"/>
          </a:xfrm>
          <a:prstGeom prst="rect">
            <a:avLst/>
          </a:prstGeom>
          <a:solidFill>
            <a:srgbClr val="202A36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Introduction</a:t>
            </a:r>
            <a:endParaRPr kumimoji="1" lang="zh-CN" altLang="en-US" sz="2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510" y="2207320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Characteristics of 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Discount</a:t>
            </a:r>
            <a:r>
              <a:rPr lang="zh-CN" altLang="en-US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DRP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0510" y="2949629"/>
            <a:ext cx="1681655" cy="646331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Development </a:t>
            </a:r>
            <a:endParaRPr lang="en-US" altLang="zh-CN" sz="12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of Investment Program</a:t>
            </a:r>
            <a:r>
              <a:rPr lang="zh-CN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zh-CN" altLang="zh-CN" sz="12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508" y="3799186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Decentralized Investment Bank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0" y="4660034"/>
            <a:ext cx="1681655" cy="338554"/>
          </a:xfrm>
          <a:prstGeom prst="rect">
            <a:avLst/>
          </a:prstGeom>
          <a:solidFill>
            <a:srgbClr val="FDB00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Conclusion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-2" y="5448970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Critics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2689756" y="515424"/>
            <a:ext cx="5739245" cy="104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en-US" altLang="zh-CN" sz="2800" b="1" dirty="0">
                <a:solidFill>
                  <a:srgbClr val="202A36"/>
                </a:solidFill>
              </a:rPr>
              <a:t>Corporate finance implications</a:t>
            </a:r>
          </a:p>
          <a:p>
            <a:pPr>
              <a:buNone/>
            </a:pPr>
            <a:endParaRPr lang="en-US" altLang="zh-CN" sz="2800" b="1" dirty="0">
              <a:solidFill>
                <a:srgbClr val="202A36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90092" y="1701956"/>
            <a:ext cx="80654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zh-CN" b="1" dirty="0" smtClean="0">
                <a:latin typeface="Microsoft YaHei" charset="-122"/>
                <a:ea typeface="Microsoft YaHei" charset="-122"/>
                <a:cs typeface="Microsoft YaHei" charset="-122"/>
              </a:rPr>
              <a:t>Will the DSPP has a negative effect on stock price?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en-US" altLang="zh-CN" b="1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dirty="0">
                <a:latin typeface="Arial" charset="0"/>
              </a:rPr>
              <a:t>Dubofsky and Bierman (1988) is worth citing. They find, for a sample of 46 firms announcing the initiation of </a:t>
            </a:r>
            <a:r>
              <a:rPr lang="en-US" altLang="x-none" dirty="0" smtClean="0">
                <a:latin typeface="Arial" charset="0"/>
              </a:rPr>
              <a:t>discount RIP </a:t>
            </a:r>
            <a:r>
              <a:rPr lang="x-none" altLang="x-none" dirty="0" smtClean="0">
                <a:latin typeface="Arial" charset="0"/>
              </a:rPr>
              <a:t>between </a:t>
            </a:r>
            <a:r>
              <a:rPr lang="x-none" altLang="x-none" dirty="0">
                <a:latin typeface="Arial" charset="0"/>
              </a:rPr>
              <a:t>197 and 1983, and for which no other </a:t>
            </a:r>
            <a:r>
              <a:rPr lang="x-none" altLang="x-none" i="1" dirty="0">
                <a:latin typeface="Arial" charset="0"/>
              </a:rPr>
              <a:t>Wall Street Journal </a:t>
            </a:r>
            <a:r>
              <a:rPr lang="x-none" altLang="x-none" dirty="0">
                <a:latin typeface="Arial" charset="0"/>
              </a:rPr>
              <a:t>news items were reported in the three days surrounding the DRP announcements, that </a:t>
            </a:r>
            <a:r>
              <a:rPr lang="x-none" altLang="x-none" b="1" dirty="0">
                <a:solidFill>
                  <a:srgbClr val="FF0000"/>
                </a:solidFill>
                <a:latin typeface="Arial" charset="0"/>
              </a:rPr>
              <a:t>common stock returns, in excess of the </a:t>
            </a:r>
            <a:r>
              <a:rPr lang="en-US" altLang="x-none" b="1" dirty="0" smtClean="0">
                <a:solidFill>
                  <a:srgbClr val="FF0000"/>
                </a:solidFill>
                <a:latin typeface="Arial" charset="0"/>
              </a:rPr>
              <a:t>market</a:t>
            </a:r>
            <a:r>
              <a:rPr lang="x-none" altLang="x-none" b="1" dirty="0" smtClean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x-none" altLang="x-none" b="1" dirty="0">
                <a:solidFill>
                  <a:srgbClr val="FF0000"/>
                </a:solidFill>
                <a:latin typeface="Arial" charset="0"/>
              </a:rPr>
              <a:t>were statistically significantly </a:t>
            </a:r>
            <a:r>
              <a:rPr lang="x-none" altLang="x-none" b="1" i="1" dirty="0">
                <a:solidFill>
                  <a:srgbClr val="FF0000"/>
                </a:solidFill>
                <a:latin typeface="Arial" charset="0"/>
              </a:rPr>
              <a:t>positive </a:t>
            </a:r>
            <a:r>
              <a:rPr lang="x-none" altLang="x-none" b="1" dirty="0">
                <a:solidFill>
                  <a:srgbClr val="FF0000"/>
                </a:solidFill>
                <a:latin typeface="Arial" charset="0"/>
              </a:rPr>
              <a:t>on the announcement by an amount </a:t>
            </a:r>
            <a:r>
              <a:rPr lang="x-none" altLang="x-none" b="1" dirty="0" smtClean="0">
                <a:solidFill>
                  <a:srgbClr val="FF0000"/>
                </a:solidFill>
                <a:latin typeface="Arial" charset="0"/>
              </a:rPr>
              <a:t>averag</a:t>
            </a:r>
            <a:r>
              <a:rPr lang="en-US" altLang="x-none" b="1" dirty="0" smtClean="0">
                <a:solidFill>
                  <a:srgbClr val="FF0000"/>
                </a:solidFill>
                <a:latin typeface="Arial" charset="0"/>
              </a:rPr>
              <a:t>e of 1/3% to ½%.</a:t>
            </a:r>
            <a:endParaRPr lang="x-none" altLang="x-none" b="1" dirty="0">
              <a:solidFill>
                <a:srgbClr val="FF0000"/>
              </a:solidFill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x-none" dirty="0" smtClean="0">
              <a:latin typeface="Arial" charset="0"/>
            </a:endParaRPr>
          </a:p>
          <a:p>
            <a:r>
              <a:rPr lang="en-US" altLang="x-none" dirty="0">
                <a:latin typeface="Arial" charset="0"/>
              </a:rPr>
              <a:t>While for </a:t>
            </a:r>
            <a:r>
              <a:rPr lang="en-US" altLang="zh-CN" dirty="0">
                <a:latin typeface="Arial" charset="0"/>
              </a:rPr>
              <a:t>under­ </a:t>
            </a:r>
            <a:r>
              <a:rPr lang="en-US" altLang="zh-CN" b="1" dirty="0">
                <a:solidFill>
                  <a:srgbClr val="FF0000"/>
                </a:solidFill>
                <a:latin typeface="Arial" charset="0"/>
              </a:rPr>
              <a:t>written stock and stock-rights issues</a:t>
            </a:r>
            <a:r>
              <a:rPr lang="en-US" altLang="zh-CN" dirty="0">
                <a:latin typeface="Arial" charset="0"/>
              </a:rPr>
              <a:t>, </a:t>
            </a:r>
            <a:r>
              <a:rPr lang="zh-CN" altLang="zh-CN" dirty="0">
                <a:latin typeface="Arial" charset="0"/>
              </a:rPr>
              <a:t> </a:t>
            </a:r>
            <a:r>
              <a:rPr lang="en-US" altLang="zh-CN" dirty="0">
                <a:latin typeface="Arial" charset="0"/>
              </a:rPr>
              <a:t>Asquith and Mullins {1983) report a -3.14% abnormal two-day return for industrial stocks and a - 0.75% abnor­mal two-day return for utilities on the announcement of new equity issues.</a:t>
            </a:r>
            <a:r>
              <a:rPr lang="zh-CN" altLang="zh-CN" dirty="0">
                <a:latin typeface="Arial" charset="0"/>
              </a:rPr>
              <a:t> </a:t>
            </a:r>
            <a:endParaRPr lang="x-none" altLang="x-none" dirty="0">
              <a:latin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zh-CN" altLang="en-US" b="1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66863" y="77788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768475" y="34925"/>
            <a:ext cx="38100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8249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336331" y="283778"/>
            <a:ext cx="935421" cy="87235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178677" y="1517324"/>
            <a:ext cx="1418896" cy="338554"/>
          </a:xfrm>
          <a:prstGeom prst="rect">
            <a:avLst/>
          </a:prstGeom>
          <a:solidFill>
            <a:srgbClr val="202A36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Introduction</a:t>
            </a:r>
            <a:endParaRPr kumimoji="1" lang="zh-CN" altLang="en-US" sz="2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510" y="2207320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Characteristics of 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Discount</a:t>
            </a:r>
            <a:r>
              <a:rPr lang="zh-CN" altLang="en-US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DRP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0510" y="2949629"/>
            <a:ext cx="1681655" cy="646331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Development </a:t>
            </a:r>
            <a:endParaRPr lang="en-US" altLang="zh-CN" sz="12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of Investment Program</a:t>
            </a:r>
            <a:r>
              <a:rPr lang="zh-CN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zh-CN" altLang="zh-CN" sz="12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508" y="3799186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Decentralized Investment Bank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0" y="4660034"/>
            <a:ext cx="1681655" cy="338554"/>
          </a:xfrm>
          <a:prstGeom prst="rect">
            <a:avLst/>
          </a:prstGeom>
          <a:solidFill>
            <a:srgbClr val="FDB00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Conclusion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-2" y="5448970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Critics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2689756" y="515424"/>
            <a:ext cx="5739245" cy="104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en-US" altLang="zh-CN" sz="2800" b="1" dirty="0">
                <a:solidFill>
                  <a:srgbClr val="202A36"/>
                </a:solidFill>
              </a:rPr>
              <a:t>Corporate finance implications</a:t>
            </a:r>
          </a:p>
          <a:p>
            <a:pPr>
              <a:buNone/>
            </a:pPr>
            <a:endParaRPr lang="en-US" altLang="zh-CN" sz="2800" b="1" dirty="0">
              <a:solidFill>
                <a:srgbClr val="202A36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90092" y="1701956"/>
            <a:ext cx="80654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/>
            <a:r>
              <a:rPr kumimoji="1" lang="en-US" altLang="zh-CN" b="1" dirty="0" smtClean="0">
                <a:latin typeface="Microsoft YaHei" charset="-122"/>
                <a:ea typeface="Microsoft YaHei" charset="-122"/>
                <a:cs typeface="Microsoft YaHei" charset="-122"/>
              </a:rPr>
              <a:t>Why discount </a:t>
            </a:r>
            <a:r>
              <a:rPr kumimoji="1" lang="en-US" altLang="zh-CN" b="1" dirty="0" smtClean="0">
                <a:latin typeface="Microsoft YaHei" charset="-122"/>
                <a:ea typeface="Microsoft YaHei" charset="-122"/>
                <a:cs typeface="Microsoft YaHei" charset="-122"/>
              </a:rPr>
              <a:t>DSPP </a:t>
            </a:r>
            <a:r>
              <a:rPr kumimoji="1" lang="en-US" altLang="zh-CN" b="1" dirty="0" smtClean="0">
                <a:latin typeface="Microsoft YaHei" charset="-122"/>
                <a:ea typeface="Microsoft YaHei" charset="-122"/>
                <a:cs typeface="Microsoft YaHei" charset="-122"/>
              </a:rPr>
              <a:t>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en-US" altLang="zh-CN" b="1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342900" indent="-342900">
              <a:buAutoNum type="arabicPeriod"/>
            </a:pPr>
            <a:r>
              <a:rPr kumimoji="1" lang="en-US" altLang="zh-CN" b="1" dirty="0" smtClean="0">
                <a:latin typeface="Microsoft YaHei" charset="-122"/>
                <a:ea typeface="Microsoft YaHei" charset="-122"/>
                <a:cs typeface="Microsoft YaHei" charset="-122"/>
              </a:rPr>
              <a:t>Reduce the negative effect on stock price </a:t>
            </a:r>
          </a:p>
          <a:p>
            <a:pPr lvl="1"/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Raising </a:t>
            </a: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capital over time allows some of the 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information management </a:t>
            </a: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has when the plan to raise equity is announced to be reflected in publicly disclosed 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account­ing </a:t>
            </a: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measures of performance and other outlets, thereby reducing information asymmetries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.</a:t>
            </a:r>
          </a:p>
          <a:p>
            <a:pPr lvl="1"/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b="1" dirty="0" smtClean="0">
                <a:latin typeface="Microsoft YaHei" charset="-122"/>
                <a:ea typeface="Microsoft YaHei" charset="-122"/>
                <a:cs typeface="Microsoft YaHei" charset="-122"/>
              </a:rPr>
              <a:t>The underwriting fee goes to the shareholder instead of investment bank</a:t>
            </a:r>
          </a:p>
          <a:p>
            <a:pPr marL="342900" indent="-342900">
              <a:buFont typeface="+mj-lt"/>
              <a:buAutoNum type="arabicPeriod"/>
            </a:pPr>
            <a:endParaRPr kumimoji="1" lang="zh-CN" altLang="zh-CN" b="1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b="1" dirty="0" smtClean="0">
                <a:latin typeface="Microsoft YaHei" charset="-122"/>
                <a:ea typeface="Microsoft YaHei" charset="-122"/>
                <a:cs typeface="Microsoft YaHei" charset="-122"/>
              </a:rPr>
              <a:t>The </a:t>
            </a:r>
            <a:r>
              <a:rPr kumimoji="1" lang="en-US" altLang="zh-CN" b="1" dirty="0">
                <a:latin typeface="Microsoft YaHei" charset="-122"/>
                <a:ea typeface="Microsoft YaHei" charset="-122"/>
                <a:cs typeface="Microsoft YaHei" charset="-122"/>
              </a:rPr>
              <a:t>discount is almost equal to the cost of underwriting through investment bank</a:t>
            </a:r>
            <a:r>
              <a:rPr kumimoji="1" lang="en-US" altLang="zh-CN" b="1" dirty="0" smtClean="0">
                <a:latin typeface="Microsoft YaHei" charset="-122"/>
                <a:ea typeface="Microsoft YaHei" charset="-122"/>
                <a:cs typeface="Microsoft YaHei" charset="-122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kumimoji="1" lang="en-US" altLang="zh-CN" b="1" dirty="0" smtClean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66863" y="77788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768475" y="34925"/>
            <a:ext cx="38100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373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336331" y="283778"/>
            <a:ext cx="935421" cy="87235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178677" y="1517324"/>
            <a:ext cx="1418896" cy="338554"/>
          </a:xfrm>
          <a:prstGeom prst="rect">
            <a:avLst/>
          </a:prstGeom>
          <a:solidFill>
            <a:srgbClr val="202A36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Introduction</a:t>
            </a:r>
            <a:endParaRPr kumimoji="1" lang="zh-CN" altLang="en-US" sz="2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510" y="2207320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Characteristics of 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Discount</a:t>
            </a:r>
            <a:r>
              <a:rPr lang="zh-CN" altLang="en-US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DRP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0510" y="2949629"/>
            <a:ext cx="1681655" cy="646331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Development </a:t>
            </a:r>
            <a:endParaRPr lang="en-US" altLang="zh-CN" sz="12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of Investment Program</a:t>
            </a:r>
            <a:r>
              <a:rPr lang="zh-CN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zh-CN" altLang="zh-CN" sz="12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508" y="3799186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Decentralized Investment Bank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0" y="4660034"/>
            <a:ext cx="1681655" cy="338554"/>
          </a:xfrm>
          <a:prstGeom prst="rect">
            <a:avLst/>
          </a:prstGeom>
          <a:solidFill>
            <a:srgbClr val="FDB00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Conclusion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-2" y="5448970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Critics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2689756" y="515424"/>
            <a:ext cx="5739245" cy="104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en-US" altLang="zh-CN" sz="2800" b="1" dirty="0">
                <a:solidFill>
                  <a:srgbClr val="202A36"/>
                </a:solidFill>
              </a:rPr>
              <a:t>Corporate finance implications</a:t>
            </a:r>
          </a:p>
          <a:p>
            <a:pPr>
              <a:buNone/>
            </a:pPr>
            <a:endParaRPr lang="en-US" altLang="zh-CN" sz="2800" b="1" dirty="0">
              <a:solidFill>
                <a:srgbClr val="202A36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66863" y="77788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768475" y="34925"/>
            <a:ext cx="38100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836" y="1413174"/>
            <a:ext cx="8415492" cy="529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36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6076709" y="0"/>
            <a:ext cx="6115291" cy="6858000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969725" y="2400540"/>
            <a:ext cx="2821578" cy="458423"/>
            <a:chOff x="5969725" y="1801451"/>
            <a:chExt cx="2821578" cy="458423"/>
          </a:xfrm>
        </p:grpSpPr>
        <p:sp>
          <p:nvSpPr>
            <p:cNvPr id="2" name="矩形 1"/>
            <p:cNvSpPr/>
            <p:nvPr/>
          </p:nvSpPr>
          <p:spPr>
            <a:xfrm>
              <a:off x="5969726" y="1801451"/>
              <a:ext cx="2821577" cy="458423"/>
            </a:xfrm>
            <a:prstGeom prst="rect">
              <a:avLst/>
            </a:prstGeom>
            <a:solidFill>
              <a:srgbClr val="FCB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5969725" y="1801451"/>
              <a:ext cx="93115" cy="458423"/>
            </a:xfrm>
            <a:prstGeom prst="rect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69725" y="3042021"/>
            <a:ext cx="2821578" cy="459854"/>
            <a:chOff x="5969725" y="2398387"/>
            <a:chExt cx="2821578" cy="459854"/>
          </a:xfrm>
        </p:grpSpPr>
        <p:sp>
          <p:nvSpPr>
            <p:cNvPr id="24" name="矩形 23"/>
            <p:cNvSpPr/>
            <p:nvPr/>
          </p:nvSpPr>
          <p:spPr>
            <a:xfrm>
              <a:off x="5969726" y="2398387"/>
              <a:ext cx="2821577" cy="458423"/>
            </a:xfrm>
            <a:prstGeom prst="rect">
              <a:avLst/>
            </a:prstGeom>
            <a:solidFill>
              <a:srgbClr val="FCB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5969725" y="2399818"/>
              <a:ext cx="93115" cy="458423"/>
            </a:xfrm>
            <a:prstGeom prst="rect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969725" y="3634164"/>
            <a:ext cx="2821578" cy="466057"/>
            <a:chOff x="5969725" y="2972014"/>
            <a:chExt cx="2821578" cy="466057"/>
          </a:xfrm>
        </p:grpSpPr>
        <p:sp>
          <p:nvSpPr>
            <p:cNvPr id="25" name="矩形 24"/>
            <p:cNvSpPr/>
            <p:nvPr/>
          </p:nvSpPr>
          <p:spPr>
            <a:xfrm>
              <a:off x="5969726" y="2979648"/>
              <a:ext cx="2821577" cy="458423"/>
            </a:xfrm>
            <a:prstGeom prst="rect">
              <a:avLst/>
            </a:prstGeom>
            <a:solidFill>
              <a:srgbClr val="FCB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5969725" y="2972014"/>
              <a:ext cx="93115" cy="458423"/>
            </a:xfrm>
            <a:prstGeom prst="rect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56244" y="4592959"/>
            <a:ext cx="45613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5400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838237" y="1937346"/>
            <a:ext cx="2448272" cy="2448272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标题 4"/>
          <p:cNvSpPr txBox="1">
            <a:spLocks/>
          </p:cNvSpPr>
          <p:nvPr/>
        </p:nvSpPr>
        <p:spPr>
          <a:xfrm>
            <a:off x="1891142" y="3652055"/>
            <a:ext cx="2376264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 smtClean="0">
                <a:solidFill>
                  <a:srgbClr val="FCB0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1</a:t>
            </a:r>
            <a:endParaRPr lang="zh-CN" altLang="en-US" sz="2400" b="1" dirty="0" smtClean="0">
              <a:solidFill>
                <a:srgbClr val="FCB00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41993" y="2041102"/>
            <a:ext cx="2240761" cy="2240761"/>
          </a:xfrm>
          <a:prstGeom prst="ellipse">
            <a:avLst/>
          </a:prstGeom>
          <a:noFill/>
          <a:ln w="31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6155957" y="2436540"/>
            <a:ext cx="2538067" cy="2710962"/>
            <a:chOff x="6155957" y="1837451"/>
            <a:chExt cx="2538067" cy="2710962"/>
          </a:xfrm>
        </p:grpSpPr>
        <p:sp>
          <p:nvSpPr>
            <p:cNvPr id="3" name="矩形 2"/>
            <p:cNvSpPr/>
            <p:nvPr/>
          </p:nvSpPr>
          <p:spPr>
            <a:xfrm>
              <a:off x="6155957" y="1837451"/>
              <a:ext cx="18280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202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Terminologies</a:t>
              </a:r>
              <a:endParaRPr lang="en-US" altLang="zh-CN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155957" y="2442932"/>
              <a:ext cx="25380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202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Investment Strategy</a:t>
              </a:r>
              <a:endParaRPr lang="en-US" altLang="zh-CN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155957" y="3076743"/>
              <a:ext cx="23159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202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Meaning</a:t>
              </a:r>
              <a:endParaRPr lang="en-US" altLang="zh-CN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155957" y="3605454"/>
              <a:ext cx="2262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202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研究理论与文献综述</a:t>
              </a:r>
              <a:endParaRPr lang="en-US" altLang="zh-CN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155957" y="4179081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202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主要创新</a:t>
              </a:r>
            </a:p>
          </p:txBody>
        </p:sp>
      </p:grpSp>
      <p:sp>
        <p:nvSpPr>
          <p:cNvPr id="46" name="Freeform 28"/>
          <p:cNvSpPr>
            <a:spLocks noEditPoints="1"/>
          </p:cNvSpPr>
          <p:nvPr/>
        </p:nvSpPr>
        <p:spPr bwMode="auto">
          <a:xfrm>
            <a:off x="2457383" y="2507096"/>
            <a:ext cx="1315781" cy="988635"/>
          </a:xfrm>
          <a:custGeom>
            <a:avLst/>
            <a:gdLst>
              <a:gd name="T0" fmla="*/ 40 w 192"/>
              <a:gd name="T1" fmla="*/ 118 h 144"/>
              <a:gd name="T2" fmla="*/ 40 w 192"/>
              <a:gd name="T3" fmla="*/ 118 h 144"/>
              <a:gd name="T4" fmla="*/ 56 w 192"/>
              <a:gd name="T5" fmla="*/ 116 h 144"/>
              <a:gd name="T6" fmla="*/ 97 w 192"/>
              <a:gd name="T7" fmla="*/ 137 h 144"/>
              <a:gd name="T8" fmla="*/ 99 w 192"/>
              <a:gd name="T9" fmla="*/ 137 h 144"/>
              <a:gd name="T10" fmla="*/ 140 w 192"/>
              <a:gd name="T11" fmla="*/ 116 h 144"/>
              <a:gd name="T12" fmla="*/ 156 w 192"/>
              <a:gd name="T13" fmla="*/ 118 h 144"/>
              <a:gd name="T14" fmla="*/ 156 w 192"/>
              <a:gd name="T15" fmla="*/ 118 h 144"/>
              <a:gd name="T16" fmla="*/ 156 w 192"/>
              <a:gd name="T17" fmla="*/ 70 h 144"/>
              <a:gd name="T18" fmla="*/ 96 w 192"/>
              <a:gd name="T19" fmla="*/ 98 h 144"/>
              <a:gd name="T20" fmla="*/ 40 w 192"/>
              <a:gd name="T21" fmla="*/ 72 h 144"/>
              <a:gd name="T22" fmla="*/ 40 w 192"/>
              <a:gd name="T23" fmla="*/ 118 h 144"/>
              <a:gd name="T24" fmla="*/ 96 w 192"/>
              <a:gd name="T25" fmla="*/ 0 h 144"/>
              <a:gd name="T26" fmla="*/ 0 w 192"/>
              <a:gd name="T27" fmla="*/ 44 h 144"/>
              <a:gd name="T28" fmla="*/ 96 w 192"/>
              <a:gd name="T29" fmla="*/ 88 h 144"/>
              <a:gd name="T30" fmla="*/ 192 w 192"/>
              <a:gd name="T31" fmla="*/ 44 h 144"/>
              <a:gd name="T32" fmla="*/ 96 w 192"/>
              <a:gd name="T33" fmla="*/ 0 h 144"/>
              <a:gd name="T34" fmla="*/ 8 w 192"/>
              <a:gd name="T35" fmla="*/ 56 h 144"/>
              <a:gd name="T36" fmla="*/ 4 w 192"/>
              <a:gd name="T37" fmla="*/ 104 h 144"/>
              <a:gd name="T38" fmla="*/ 12 w 192"/>
              <a:gd name="T39" fmla="*/ 104 h 144"/>
              <a:gd name="T40" fmla="*/ 12 w 192"/>
              <a:gd name="T41" fmla="*/ 58 h 144"/>
              <a:gd name="T42" fmla="*/ 8 w 192"/>
              <a:gd name="T43" fmla="*/ 56 h 144"/>
              <a:gd name="T44" fmla="*/ 16 w 192"/>
              <a:gd name="T45" fmla="*/ 144 h 144"/>
              <a:gd name="T46" fmla="*/ 9 w 192"/>
              <a:gd name="T47" fmla="*/ 124 h 144"/>
              <a:gd name="T48" fmla="*/ 16 w 192"/>
              <a:gd name="T49" fmla="*/ 116 h 144"/>
              <a:gd name="T50" fmla="*/ 8 w 192"/>
              <a:gd name="T51" fmla="*/ 108 h 144"/>
              <a:gd name="T52" fmla="*/ 0 w 192"/>
              <a:gd name="T53" fmla="*/ 116 h 144"/>
              <a:gd name="T54" fmla="*/ 7 w 192"/>
              <a:gd name="T55" fmla="*/ 124 h 144"/>
              <a:gd name="T56" fmla="*/ 0 w 192"/>
              <a:gd name="T57" fmla="*/ 144 h 144"/>
              <a:gd name="T58" fmla="*/ 16 w 192"/>
              <a:gd name="T59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2" h="144">
                <a:moveTo>
                  <a:pt x="40" y="118"/>
                </a:moveTo>
                <a:cubicBezTo>
                  <a:pt x="40" y="118"/>
                  <a:pt x="40" y="118"/>
                  <a:pt x="40" y="118"/>
                </a:cubicBezTo>
                <a:cubicBezTo>
                  <a:pt x="45" y="116"/>
                  <a:pt x="50" y="116"/>
                  <a:pt x="56" y="116"/>
                </a:cubicBezTo>
                <a:cubicBezTo>
                  <a:pt x="72" y="116"/>
                  <a:pt x="91" y="127"/>
                  <a:pt x="97" y="137"/>
                </a:cubicBezTo>
                <a:cubicBezTo>
                  <a:pt x="99" y="137"/>
                  <a:pt x="99" y="137"/>
                  <a:pt x="99" y="137"/>
                </a:cubicBezTo>
                <a:cubicBezTo>
                  <a:pt x="105" y="127"/>
                  <a:pt x="123" y="116"/>
                  <a:pt x="140" y="116"/>
                </a:cubicBezTo>
                <a:cubicBezTo>
                  <a:pt x="145" y="116"/>
                  <a:pt x="151" y="116"/>
                  <a:pt x="156" y="118"/>
                </a:cubicBezTo>
                <a:cubicBezTo>
                  <a:pt x="156" y="118"/>
                  <a:pt x="156" y="118"/>
                  <a:pt x="156" y="118"/>
                </a:cubicBezTo>
                <a:cubicBezTo>
                  <a:pt x="156" y="70"/>
                  <a:pt x="156" y="70"/>
                  <a:pt x="156" y="70"/>
                </a:cubicBezTo>
                <a:cubicBezTo>
                  <a:pt x="96" y="98"/>
                  <a:pt x="96" y="98"/>
                  <a:pt x="96" y="98"/>
                </a:cubicBezTo>
                <a:cubicBezTo>
                  <a:pt x="40" y="72"/>
                  <a:pt x="40" y="72"/>
                  <a:pt x="40" y="72"/>
                </a:cubicBezTo>
                <a:lnTo>
                  <a:pt x="40" y="118"/>
                </a:lnTo>
                <a:close/>
                <a:moveTo>
                  <a:pt x="96" y="0"/>
                </a:moveTo>
                <a:cubicBezTo>
                  <a:pt x="0" y="44"/>
                  <a:pt x="0" y="44"/>
                  <a:pt x="0" y="44"/>
                </a:cubicBezTo>
                <a:cubicBezTo>
                  <a:pt x="96" y="88"/>
                  <a:pt x="96" y="88"/>
                  <a:pt x="96" y="88"/>
                </a:cubicBezTo>
                <a:cubicBezTo>
                  <a:pt x="192" y="44"/>
                  <a:pt x="192" y="44"/>
                  <a:pt x="192" y="44"/>
                </a:cubicBezTo>
                <a:lnTo>
                  <a:pt x="96" y="0"/>
                </a:lnTo>
                <a:close/>
                <a:moveTo>
                  <a:pt x="8" y="56"/>
                </a:moveTo>
                <a:cubicBezTo>
                  <a:pt x="4" y="104"/>
                  <a:pt x="4" y="104"/>
                  <a:pt x="4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58"/>
                  <a:pt x="12" y="58"/>
                  <a:pt x="12" y="58"/>
                </a:cubicBezTo>
                <a:lnTo>
                  <a:pt x="8" y="56"/>
                </a:lnTo>
                <a:close/>
                <a:moveTo>
                  <a:pt x="16" y="144"/>
                </a:moveTo>
                <a:cubicBezTo>
                  <a:pt x="9" y="124"/>
                  <a:pt x="9" y="124"/>
                  <a:pt x="9" y="124"/>
                </a:cubicBezTo>
                <a:cubicBezTo>
                  <a:pt x="13" y="123"/>
                  <a:pt x="16" y="120"/>
                  <a:pt x="16" y="116"/>
                </a:cubicBezTo>
                <a:cubicBezTo>
                  <a:pt x="16" y="111"/>
                  <a:pt x="12" y="108"/>
                  <a:pt x="8" y="108"/>
                </a:cubicBezTo>
                <a:cubicBezTo>
                  <a:pt x="3" y="108"/>
                  <a:pt x="0" y="111"/>
                  <a:pt x="0" y="116"/>
                </a:cubicBezTo>
                <a:cubicBezTo>
                  <a:pt x="0" y="120"/>
                  <a:pt x="3" y="123"/>
                  <a:pt x="7" y="124"/>
                </a:cubicBezTo>
                <a:cubicBezTo>
                  <a:pt x="0" y="144"/>
                  <a:pt x="0" y="144"/>
                  <a:pt x="0" y="144"/>
                </a:cubicBezTo>
                <a:lnTo>
                  <a:pt x="16" y="144"/>
                </a:lnTo>
                <a:close/>
              </a:path>
            </a:pathLst>
          </a:custGeom>
          <a:solidFill>
            <a:srgbClr val="FCB0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7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6076709" y="0"/>
            <a:ext cx="6115291" cy="6858000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9663" y="4592959"/>
            <a:ext cx="5894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Conclusion and Critics</a:t>
            </a:r>
            <a:endParaRPr lang="zh-CN" altLang="en-US" sz="4000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838237" y="1937346"/>
            <a:ext cx="2448272" cy="2448272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标题 4"/>
          <p:cNvSpPr txBox="1">
            <a:spLocks/>
          </p:cNvSpPr>
          <p:nvPr/>
        </p:nvSpPr>
        <p:spPr>
          <a:xfrm>
            <a:off x="1891142" y="3652055"/>
            <a:ext cx="2376264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 smtClean="0">
                <a:solidFill>
                  <a:srgbClr val="FCB0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5</a:t>
            </a:r>
            <a:endParaRPr lang="zh-CN" altLang="en-US" sz="2400" b="1" dirty="0" smtClean="0">
              <a:solidFill>
                <a:srgbClr val="FCB00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41993" y="2041102"/>
            <a:ext cx="2240761" cy="2240761"/>
          </a:xfrm>
          <a:prstGeom prst="ellipse">
            <a:avLst/>
          </a:prstGeom>
          <a:noFill/>
          <a:ln w="31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28"/>
          <p:cNvSpPr>
            <a:spLocks noEditPoints="1"/>
          </p:cNvSpPr>
          <p:nvPr/>
        </p:nvSpPr>
        <p:spPr bwMode="auto">
          <a:xfrm>
            <a:off x="2457383" y="2507096"/>
            <a:ext cx="1315781" cy="988635"/>
          </a:xfrm>
          <a:custGeom>
            <a:avLst/>
            <a:gdLst>
              <a:gd name="T0" fmla="*/ 40 w 192"/>
              <a:gd name="T1" fmla="*/ 118 h 144"/>
              <a:gd name="T2" fmla="*/ 40 w 192"/>
              <a:gd name="T3" fmla="*/ 118 h 144"/>
              <a:gd name="T4" fmla="*/ 56 w 192"/>
              <a:gd name="T5" fmla="*/ 116 h 144"/>
              <a:gd name="T6" fmla="*/ 97 w 192"/>
              <a:gd name="T7" fmla="*/ 137 h 144"/>
              <a:gd name="T8" fmla="*/ 99 w 192"/>
              <a:gd name="T9" fmla="*/ 137 h 144"/>
              <a:gd name="T10" fmla="*/ 140 w 192"/>
              <a:gd name="T11" fmla="*/ 116 h 144"/>
              <a:gd name="T12" fmla="*/ 156 w 192"/>
              <a:gd name="T13" fmla="*/ 118 h 144"/>
              <a:gd name="T14" fmla="*/ 156 w 192"/>
              <a:gd name="T15" fmla="*/ 118 h 144"/>
              <a:gd name="T16" fmla="*/ 156 w 192"/>
              <a:gd name="T17" fmla="*/ 70 h 144"/>
              <a:gd name="T18" fmla="*/ 96 w 192"/>
              <a:gd name="T19" fmla="*/ 98 h 144"/>
              <a:gd name="T20" fmla="*/ 40 w 192"/>
              <a:gd name="T21" fmla="*/ 72 h 144"/>
              <a:gd name="T22" fmla="*/ 40 w 192"/>
              <a:gd name="T23" fmla="*/ 118 h 144"/>
              <a:gd name="T24" fmla="*/ 96 w 192"/>
              <a:gd name="T25" fmla="*/ 0 h 144"/>
              <a:gd name="T26" fmla="*/ 0 w 192"/>
              <a:gd name="T27" fmla="*/ 44 h 144"/>
              <a:gd name="T28" fmla="*/ 96 w 192"/>
              <a:gd name="T29" fmla="*/ 88 h 144"/>
              <a:gd name="T30" fmla="*/ 192 w 192"/>
              <a:gd name="T31" fmla="*/ 44 h 144"/>
              <a:gd name="T32" fmla="*/ 96 w 192"/>
              <a:gd name="T33" fmla="*/ 0 h 144"/>
              <a:gd name="T34" fmla="*/ 8 w 192"/>
              <a:gd name="T35" fmla="*/ 56 h 144"/>
              <a:gd name="T36" fmla="*/ 4 w 192"/>
              <a:gd name="T37" fmla="*/ 104 h 144"/>
              <a:gd name="T38" fmla="*/ 12 w 192"/>
              <a:gd name="T39" fmla="*/ 104 h 144"/>
              <a:gd name="T40" fmla="*/ 12 w 192"/>
              <a:gd name="T41" fmla="*/ 58 h 144"/>
              <a:gd name="T42" fmla="*/ 8 w 192"/>
              <a:gd name="T43" fmla="*/ 56 h 144"/>
              <a:gd name="T44" fmla="*/ 16 w 192"/>
              <a:gd name="T45" fmla="*/ 144 h 144"/>
              <a:gd name="T46" fmla="*/ 9 w 192"/>
              <a:gd name="T47" fmla="*/ 124 h 144"/>
              <a:gd name="T48" fmla="*/ 16 w 192"/>
              <a:gd name="T49" fmla="*/ 116 h 144"/>
              <a:gd name="T50" fmla="*/ 8 w 192"/>
              <a:gd name="T51" fmla="*/ 108 h 144"/>
              <a:gd name="T52" fmla="*/ 0 w 192"/>
              <a:gd name="T53" fmla="*/ 116 h 144"/>
              <a:gd name="T54" fmla="*/ 7 w 192"/>
              <a:gd name="T55" fmla="*/ 124 h 144"/>
              <a:gd name="T56" fmla="*/ 0 w 192"/>
              <a:gd name="T57" fmla="*/ 144 h 144"/>
              <a:gd name="T58" fmla="*/ 16 w 192"/>
              <a:gd name="T59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2" h="144">
                <a:moveTo>
                  <a:pt x="40" y="118"/>
                </a:moveTo>
                <a:cubicBezTo>
                  <a:pt x="40" y="118"/>
                  <a:pt x="40" y="118"/>
                  <a:pt x="40" y="118"/>
                </a:cubicBezTo>
                <a:cubicBezTo>
                  <a:pt x="45" y="116"/>
                  <a:pt x="50" y="116"/>
                  <a:pt x="56" y="116"/>
                </a:cubicBezTo>
                <a:cubicBezTo>
                  <a:pt x="72" y="116"/>
                  <a:pt x="91" y="127"/>
                  <a:pt x="97" y="137"/>
                </a:cubicBezTo>
                <a:cubicBezTo>
                  <a:pt x="99" y="137"/>
                  <a:pt x="99" y="137"/>
                  <a:pt x="99" y="137"/>
                </a:cubicBezTo>
                <a:cubicBezTo>
                  <a:pt x="105" y="127"/>
                  <a:pt x="123" y="116"/>
                  <a:pt x="140" y="116"/>
                </a:cubicBezTo>
                <a:cubicBezTo>
                  <a:pt x="145" y="116"/>
                  <a:pt x="151" y="116"/>
                  <a:pt x="156" y="118"/>
                </a:cubicBezTo>
                <a:cubicBezTo>
                  <a:pt x="156" y="118"/>
                  <a:pt x="156" y="118"/>
                  <a:pt x="156" y="118"/>
                </a:cubicBezTo>
                <a:cubicBezTo>
                  <a:pt x="156" y="70"/>
                  <a:pt x="156" y="70"/>
                  <a:pt x="156" y="70"/>
                </a:cubicBezTo>
                <a:cubicBezTo>
                  <a:pt x="96" y="98"/>
                  <a:pt x="96" y="98"/>
                  <a:pt x="96" y="98"/>
                </a:cubicBezTo>
                <a:cubicBezTo>
                  <a:pt x="40" y="72"/>
                  <a:pt x="40" y="72"/>
                  <a:pt x="40" y="72"/>
                </a:cubicBezTo>
                <a:lnTo>
                  <a:pt x="40" y="118"/>
                </a:lnTo>
                <a:close/>
                <a:moveTo>
                  <a:pt x="96" y="0"/>
                </a:moveTo>
                <a:cubicBezTo>
                  <a:pt x="0" y="44"/>
                  <a:pt x="0" y="44"/>
                  <a:pt x="0" y="44"/>
                </a:cubicBezTo>
                <a:cubicBezTo>
                  <a:pt x="96" y="88"/>
                  <a:pt x="96" y="88"/>
                  <a:pt x="96" y="88"/>
                </a:cubicBezTo>
                <a:cubicBezTo>
                  <a:pt x="192" y="44"/>
                  <a:pt x="192" y="44"/>
                  <a:pt x="192" y="44"/>
                </a:cubicBezTo>
                <a:lnTo>
                  <a:pt x="96" y="0"/>
                </a:lnTo>
                <a:close/>
                <a:moveTo>
                  <a:pt x="8" y="56"/>
                </a:moveTo>
                <a:cubicBezTo>
                  <a:pt x="4" y="104"/>
                  <a:pt x="4" y="104"/>
                  <a:pt x="4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58"/>
                  <a:pt x="12" y="58"/>
                  <a:pt x="12" y="58"/>
                </a:cubicBezTo>
                <a:lnTo>
                  <a:pt x="8" y="56"/>
                </a:lnTo>
                <a:close/>
                <a:moveTo>
                  <a:pt x="16" y="144"/>
                </a:moveTo>
                <a:cubicBezTo>
                  <a:pt x="9" y="124"/>
                  <a:pt x="9" y="124"/>
                  <a:pt x="9" y="124"/>
                </a:cubicBezTo>
                <a:cubicBezTo>
                  <a:pt x="13" y="123"/>
                  <a:pt x="16" y="120"/>
                  <a:pt x="16" y="116"/>
                </a:cubicBezTo>
                <a:cubicBezTo>
                  <a:pt x="16" y="111"/>
                  <a:pt x="12" y="108"/>
                  <a:pt x="8" y="108"/>
                </a:cubicBezTo>
                <a:cubicBezTo>
                  <a:pt x="3" y="108"/>
                  <a:pt x="0" y="111"/>
                  <a:pt x="0" y="116"/>
                </a:cubicBezTo>
                <a:cubicBezTo>
                  <a:pt x="0" y="120"/>
                  <a:pt x="3" y="123"/>
                  <a:pt x="7" y="124"/>
                </a:cubicBezTo>
                <a:cubicBezTo>
                  <a:pt x="0" y="144"/>
                  <a:pt x="0" y="144"/>
                  <a:pt x="0" y="144"/>
                </a:cubicBezTo>
                <a:lnTo>
                  <a:pt x="16" y="144"/>
                </a:lnTo>
                <a:close/>
              </a:path>
            </a:pathLst>
          </a:custGeom>
          <a:solidFill>
            <a:srgbClr val="FCB0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16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336331" y="307225"/>
            <a:ext cx="935421" cy="87235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178677" y="1540771"/>
            <a:ext cx="1418896" cy="338554"/>
          </a:xfrm>
          <a:prstGeom prst="rect">
            <a:avLst/>
          </a:prstGeom>
          <a:solidFill>
            <a:srgbClr val="202A36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Introduction</a:t>
            </a:r>
            <a:endParaRPr kumimoji="1" lang="zh-CN" altLang="en-US" sz="2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510" y="2230767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Characteristics of 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Discount</a:t>
            </a:r>
            <a:r>
              <a:rPr lang="zh-CN" altLang="en-US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DRP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0510" y="2973076"/>
            <a:ext cx="1681655" cy="646331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Development </a:t>
            </a:r>
            <a:endParaRPr lang="en-US" altLang="zh-CN" sz="12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of Investment Program</a:t>
            </a:r>
            <a:r>
              <a:rPr lang="zh-CN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zh-CN" altLang="zh-CN" sz="12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508" y="3799186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Decentralized Investment Bank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0" y="4660034"/>
            <a:ext cx="1681655" cy="338554"/>
          </a:xfrm>
          <a:prstGeom prst="rect">
            <a:avLst/>
          </a:prstGeom>
          <a:solidFill>
            <a:srgbClr val="FDB00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Conclusion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-2" y="5448970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Critics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2689756" y="515424"/>
            <a:ext cx="2170769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en-US" altLang="zh-CN" sz="2800" b="1" dirty="0" smtClean="0">
                <a:solidFill>
                  <a:srgbClr val="202A36"/>
                </a:solidFill>
              </a:rPr>
              <a:t>Conclusion</a:t>
            </a:r>
            <a:endParaRPr lang="en-US" altLang="zh-CN" sz="2800" b="1" dirty="0">
              <a:solidFill>
                <a:srgbClr val="202A36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66863" y="77788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768475" y="34925"/>
            <a:ext cx="38100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024554" y="1855878"/>
            <a:ext cx="8710246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Market is not always efficient, Innovation!!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Reason for the decay of DDRIP: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5% is too generous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Firms have raised enough money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Arbitrage does not comply to firm interest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Underwriting cost of investment bank is decreasing (4.5-5% to 3.5-4%)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Benefits for DDRIP: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Reduce information asymmetry in capital raising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Benefit shareholders</a:t>
            </a:r>
          </a:p>
          <a:p>
            <a:pPr marL="800100" lvl="1" indent="-342900">
              <a:buAutoNum type="alphaLcParenR"/>
            </a:pPr>
            <a:endParaRPr kumimoji="1" lang="en-US" altLang="zh-CN" dirty="0" smtClean="0"/>
          </a:p>
          <a:p>
            <a:pPr marL="342900" indent="-342900">
              <a:buAutoNum type="arabicPeriod"/>
            </a:pPr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34405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2692938" y="515424"/>
            <a:ext cx="1351634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933" b="1" dirty="0" smtClean="0">
                <a:solidFill>
                  <a:srgbClr val="202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Critics</a:t>
            </a:r>
            <a:endParaRPr lang="en-US" altLang="zh-CN" sz="2933" b="1" dirty="0" smtClean="0">
              <a:solidFill>
                <a:srgbClr val="202A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36331" y="307225"/>
            <a:ext cx="935421" cy="87235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178677" y="1540771"/>
            <a:ext cx="1418896" cy="338554"/>
          </a:xfrm>
          <a:prstGeom prst="rect">
            <a:avLst/>
          </a:prstGeom>
          <a:solidFill>
            <a:srgbClr val="202A36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Introduction</a:t>
            </a:r>
            <a:endParaRPr kumimoji="1" lang="zh-CN" altLang="en-US" sz="2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510" y="2230767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Characteristics of 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Discount</a:t>
            </a:r>
            <a:r>
              <a:rPr lang="zh-CN" altLang="en-US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DRP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0510" y="2973076"/>
            <a:ext cx="1681655" cy="646331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Development </a:t>
            </a:r>
            <a:endParaRPr lang="en-US" altLang="zh-CN" sz="12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of Investment Program</a:t>
            </a:r>
            <a:r>
              <a:rPr lang="zh-CN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zh-CN" altLang="zh-CN" sz="12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0508" y="3799186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Decentralized Investment Bank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0" y="4660034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Conclusion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-2" y="5448970"/>
            <a:ext cx="1681655" cy="338554"/>
          </a:xfrm>
          <a:prstGeom prst="rect">
            <a:avLst/>
          </a:prstGeom>
          <a:solidFill>
            <a:srgbClr val="FDB00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Critics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92938" y="1879325"/>
            <a:ext cx="785652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zh-CN" sz="2000" b="1" dirty="0" smtClean="0"/>
              <a:t>Cherry-picking of time:</a:t>
            </a:r>
          </a:p>
          <a:p>
            <a:r>
              <a:rPr kumimoji="1" lang="en-US" altLang="zh-CN" dirty="0" smtClean="0"/>
              <a:t>From 1987-1988, the worst time with nearly no investment. Questionable </a:t>
            </a:r>
          </a:p>
          <a:p>
            <a:endParaRPr kumimoji="1" lang="en-US" altLang="zh-CN" dirty="0"/>
          </a:p>
          <a:p>
            <a:r>
              <a:rPr kumimoji="1" lang="en-US" altLang="zh-CN" sz="2000" b="1" dirty="0" smtClean="0"/>
              <a:t>2. There might be a relationship between decreasing discount rate and worsen stock market. </a:t>
            </a:r>
          </a:p>
          <a:p>
            <a:endParaRPr kumimoji="1" lang="en-US" altLang="zh-CN" sz="2000" b="1" dirty="0" smtClean="0"/>
          </a:p>
          <a:p>
            <a:r>
              <a:rPr kumimoji="1" lang="en-US" altLang="zh-CN" sz="2000" b="1" dirty="0" smtClean="0"/>
              <a:t>3. No more free lunch:</a:t>
            </a:r>
          </a:p>
          <a:p>
            <a:r>
              <a:rPr kumimoji="1" lang="en-US" altLang="zh-CN" dirty="0" smtClean="0"/>
              <a:t>Only very very few companies might have discounted stock-purchased plan</a:t>
            </a:r>
          </a:p>
          <a:p>
            <a:r>
              <a:rPr kumimoji="1" lang="en-US" altLang="zh-CN" dirty="0" smtClean="0"/>
              <a:t>High registration fee, sales fee, </a:t>
            </a:r>
          </a:p>
          <a:p>
            <a:endParaRPr kumimoji="1" lang="en-US" altLang="zh-CN" dirty="0"/>
          </a:p>
          <a:p>
            <a:r>
              <a:rPr kumimoji="1" lang="en-US" altLang="zh-CN" sz="2000" b="1" dirty="0"/>
              <a:t>4</a:t>
            </a:r>
            <a:r>
              <a:rPr kumimoji="1" lang="en-US" altLang="zh-CN" sz="2000" b="1" dirty="0" smtClean="0"/>
              <a:t>. Lack of diversity of DSPP:</a:t>
            </a:r>
          </a:p>
          <a:p>
            <a:endParaRPr lang="en-US" altLang="zh-CN" dirty="0" smtClean="0"/>
          </a:p>
          <a:p>
            <a:r>
              <a:rPr kumimoji="1" lang="en-US" altLang="zh-CN" sz="2000" b="1" dirty="0"/>
              <a:t>5</a:t>
            </a:r>
            <a:r>
              <a:rPr kumimoji="1" lang="en-US" altLang="zh-CN" sz="2000" b="1" dirty="0" smtClean="0"/>
              <a:t>. Reduced investment banking underwriting fee: 3.5%</a:t>
            </a:r>
            <a:endParaRPr kumimoji="1"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7610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2692938" y="515424"/>
            <a:ext cx="1351634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933" b="1" dirty="0" smtClean="0">
                <a:solidFill>
                  <a:srgbClr val="202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Critics</a:t>
            </a:r>
            <a:endParaRPr lang="en-US" altLang="zh-CN" sz="2933" b="1" dirty="0" smtClean="0">
              <a:solidFill>
                <a:srgbClr val="202A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36331" y="307225"/>
            <a:ext cx="935421" cy="87235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178677" y="1540771"/>
            <a:ext cx="1418896" cy="338554"/>
          </a:xfrm>
          <a:prstGeom prst="rect">
            <a:avLst/>
          </a:prstGeom>
          <a:solidFill>
            <a:srgbClr val="202A36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Introduction</a:t>
            </a:r>
            <a:endParaRPr kumimoji="1" lang="zh-CN" altLang="en-US" sz="2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510" y="2230767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Characteristics of 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Discount</a:t>
            </a:r>
            <a:r>
              <a:rPr lang="zh-CN" altLang="en-US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DRP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0510" y="2973076"/>
            <a:ext cx="1681655" cy="646331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Development </a:t>
            </a:r>
            <a:endParaRPr lang="en-US" altLang="zh-CN" sz="12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of Investment Program</a:t>
            </a:r>
            <a:r>
              <a:rPr lang="zh-CN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zh-CN" altLang="zh-CN" sz="12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0508" y="3799186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Decentralized Investment Bank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0" y="4660034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Conclusion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-2" y="5448970"/>
            <a:ext cx="1681655" cy="338554"/>
          </a:xfrm>
          <a:prstGeom prst="rect">
            <a:avLst/>
          </a:prstGeom>
          <a:solidFill>
            <a:srgbClr val="FDB00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Critics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375" y="0"/>
            <a:ext cx="8668234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957804" y="2492377"/>
            <a:ext cx="7912359" cy="4806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2957803" y="3055891"/>
            <a:ext cx="7987005" cy="7432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976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336331" y="307225"/>
            <a:ext cx="935421" cy="87235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178677" y="1540771"/>
            <a:ext cx="1418896" cy="338554"/>
          </a:xfrm>
          <a:prstGeom prst="rect">
            <a:avLst/>
          </a:prstGeom>
          <a:solidFill>
            <a:srgbClr val="202A36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Introduction</a:t>
            </a:r>
            <a:endParaRPr kumimoji="1" lang="zh-CN" altLang="en-US" sz="2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510" y="2230767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Characteristics of 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Discount</a:t>
            </a:r>
            <a:r>
              <a:rPr lang="zh-CN" altLang="en-US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DRP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0510" y="2973076"/>
            <a:ext cx="1681655" cy="646331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Development </a:t>
            </a:r>
            <a:endParaRPr lang="en-US" altLang="zh-CN" sz="12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of Investment Program</a:t>
            </a:r>
            <a:r>
              <a:rPr lang="zh-CN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zh-CN" altLang="zh-CN" sz="12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0508" y="3799186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Decentralized Investment Bank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0" y="4660034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Conclusion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-2" y="5448970"/>
            <a:ext cx="1681655" cy="338554"/>
          </a:xfrm>
          <a:prstGeom prst="rect">
            <a:avLst/>
          </a:prstGeom>
          <a:solidFill>
            <a:srgbClr val="FDB00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Critics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759" y="0"/>
            <a:ext cx="6726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08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6331" y="283778"/>
            <a:ext cx="935421" cy="87235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8167" y="1496303"/>
            <a:ext cx="1418896" cy="338554"/>
          </a:xfrm>
          <a:prstGeom prst="rect">
            <a:avLst/>
          </a:prstGeom>
          <a:solidFill>
            <a:srgbClr val="FDB00F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Introduction</a:t>
            </a:r>
            <a:endParaRPr kumimoji="1" lang="zh-CN" altLang="en-US" sz="2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6299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Characteristics of 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Discount</a:t>
            </a:r>
            <a:r>
              <a:rPr lang="zh-CN" altLang="en-US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DRP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2928608"/>
            <a:ext cx="1681655" cy="646331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Development </a:t>
            </a:r>
            <a:endParaRPr lang="en-US" altLang="zh-CN" sz="12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of Investment Program</a:t>
            </a:r>
            <a:r>
              <a:rPr lang="zh-CN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zh-CN" altLang="zh-CN" sz="12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2" y="3778165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Decentralized Investment Bank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4660034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Conclusion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-2" y="5448970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Critics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2706001" y="515424"/>
            <a:ext cx="2721624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CN" sz="2933" b="1" dirty="0" smtClean="0">
                <a:solidFill>
                  <a:srgbClr val="202A36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Terminologies</a:t>
            </a:r>
            <a:endParaRPr lang="zh-CN" altLang="en-US" sz="2933" b="1" dirty="0">
              <a:solidFill>
                <a:srgbClr val="202A36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2807959" y="2328731"/>
            <a:ext cx="8080758" cy="11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A dividend reinvestment plan (DRIP) is a plan is offered by a corporation that allows investors to </a:t>
            </a:r>
            <a: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reinvest their </a:t>
            </a:r>
            <a: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  <a:hlinkClick r:id="rId3"/>
              </a:rPr>
              <a:t>cash dividends</a:t>
            </a:r>
            <a: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 into additional shares or </a:t>
            </a:r>
            <a: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  <a:hlinkClick r:id="rId4"/>
              </a:rPr>
              <a:t>fractional shares</a:t>
            </a:r>
            <a: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 of the underlying stock on the dividend payment date.</a:t>
            </a:r>
            <a:b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</a:br>
            <a:endParaRPr lang="en-US" altLang="zh-CN" sz="1400" dirty="0">
              <a:latin typeface="Microsoft YaHei" charset="-122"/>
              <a:ea typeface="Microsoft YaHei" charset="-122"/>
              <a:cs typeface="Microsoft YaHei" charset="-122"/>
              <a:sym typeface="微软雅黑" pitchFamily="34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2824482" y="1777074"/>
            <a:ext cx="5006806" cy="3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zh-CN" sz="2000" b="1" dirty="0" smtClean="0">
                <a:solidFill>
                  <a:srgbClr val="202A36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1. What is Dividend-Reinvestment Plan</a:t>
            </a:r>
            <a:r>
              <a:rPr lang="zh-CN" altLang="en-US" sz="2000" b="1" dirty="0" smtClean="0">
                <a:solidFill>
                  <a:srgbClr val="202A36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smtClean="0">
                <a:solidFill>
                  <a:srgbClr val="202A36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endParaRPr lang="zh-CN" altLang="en-US" sz="2000" b="1" dirty="0">
              <a:solidFill>
                <a:srgbClr val="202A36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83605" y="2238025"/>
            <a:ext cx="599800" cy="40500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498455" y="2238025"/>
            <a:ext cx="1215000" cy="40500"/>
          </a:xfrm>
          <a:prstGeom prst="rect">
            <a:avLst/>
          </a:prstGeom>
          <a:solidFill>
            <a:srgbClr val="FCB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/>
          <a:srcRect b="6399"/>
          <a:stretch/>
        </p:blipFill>
        <p:spPr>
          <a:xfrm>
            <a:off x="3593048" y="3425303"/>
            <a:ext cx="5697736" cy="31465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5746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6331" y="283778"/>
            <a:ext cx="935421" cy="87235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8167" y="1496303"/>
            <a:ext cx="1418896" cy="338554"/>
          </a:xfrm>
          <a:prstGeom prst="rect">
            <a:avLst/>
          </a:prstGeom>
          <a:solidFill>
            <a:srgbClr val="FDB00F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Introduction</a:t>
            </a:r>
            <a:endParaRPr kumimoji="1" lang="zh-CN" altLang="en-US" sz="2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6299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Characteristics of 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Discount</a:t>
            </a:r>
            <a:r>
              <a:rPr lang="zh-CN" altLang="en-US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DRP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2928608"/>
            <a:ext cx="1681655" cy="646331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Development </a:t>
            </a:r>
            <a:endParaRPr lang="en-US" altLang="zh-CN" sz="12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of Investment Program</a:t>
            </a:r>
            <a:r>
              <a:rPr lang="zh-CN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zh-CN" altLang="zh-CN" sz="12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2" y="3778165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Decentralized Investment Bank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4660034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Conclusion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-2" y="5448970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Critics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2706001" y="515424"/>
            <a:ext cx="2721624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CN" sz="2933" b="1" dirty="0" smtClean="0">
                <a:solidFill>
                  <a:srgbClr val="202A36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Terminologies</a:t>
            </a:r>
            <a:endParaRPr lang="zh-CN" altLang="en-US" sz="2933" b="1" dirty="0">
              <a:solidFill>
                <a:srgbClr val="202A36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2807959" y="2328731"/>
            <a:ext cx="8080758" cy="9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400" dirty="0" smtClean="0">
                <a:latin typeface="Microsoft YaHei" charset="-122"/>
                <a:ea typeface="Microsoft YaHei" charset="-122"/>
                <a:cs typeface="Microsoft YaHei" charset="-122"/>
              </a:rPr>
              <a:t>DSRP allow existing shareholders to purchase new shares from company at a discount, usually between 1%-10% and also free of commissions.</a:t>
            </a:r>
            <a: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/>
            </a:r>
            <a:b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</a:br>
            <a:endParaRPr lang="en-US" altLang="zh-CN" sz="1400" dirty="0">
              <a:latin typeface="Microsoft YaHei" charset="-122"/>
              <a:ea typeface="Microsoft YaHei" charset="-122"/>
              <a:cs typeface="Microsoft YaHei" charset="-122"/>
              <a:sym typeface="微软雅黑" pitchFamily="34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2824482" y="1777074"/>
            <a:ext cx="5438013" cy="3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zh-CN" sz="2000" b="1" dirty="0">
                <a:solidFill>
                  <a:srgbClr val="202A36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2</a:t>
            </a:r>
            <a:r>
              <a:rPr lang="en-US" altLang="zh-CN" sz="2000" b="1" dirty="0" smtClean="0">
                <a:solidFill>
                  <a:srgbClr val="202A36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. What is Discount Stock-Repurchase Plan</a:t>
            </a:r>
            <a:endParaRPr lang="zh-CN" altLang="en-US" sz="2000" b="1" dirty="0">
              <a:solidFill>
                <a:srgbClr val="202A36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83605" y="2238025"/>
            <a:ext cx="599800" cy="40500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498455" y="2238025"/>
            <a:ext cx="1215000" cy="40500"/>
          </a:xfrm>
          <a:prstGeom prst="rect">
            <a:avLst/>
          </a:prstGeom>
          <a:solidFill>
            <a:srgbClr val="FCB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aphicFrame>
        <p:nvGraphicFramePr>
          <p:cNvPr id="15" name="图表 14"/>
          <p:cNvGraphicFramePr/>
          <p:nvPr>
            <p:extLst>
              <p:ext uri="{D42A27DB-BD31-4B8C-83A1-F6EECF244321}">
                <p14:modId xmlns:p14="http://schemas.microsoft.com/office/powerpoint/2010/main" val="846017483"/>
              </p:ext>
            </p:extLst>
          </p:nvPr>
        </p:nvGraphicFramePr>
        <p:xfrm>
          <a:off x="4713455" y="2945627"/>
          <a:ext cx="5023946" cy="3428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85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6331" y="283778"/>
            <a:ext cx="935421" cy="87235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8167" y="1496303"/>
            <a:ext cx="1418896" cy="338554"/>
          </a:xfrm>
          <a:prstGeom prst="rect">
            <a:avLst/>
          </a:prstGeom>
          <a:solidFill>
            <a:srgbClr val="FDB00F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Introduction</a:t>
            </a:r>
            <a:endParaRPr kumimoji="1" lang="zh-CN" altLang="en-US" sz="2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6299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Characteristics of 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Discount</a:t>
            </a:r>
            <a:r>
              <a:rPr lang="zh-CN" altLang="en-US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DRP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2928608"/>
            <a:ext cx="1681655" cy="646331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Development </a:t>
            </a:r>
            <a:endParaRPr lang="en-US" altLang="zh-CN" sz="12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of Investment Program</a:t>
            </a:r>
            <a:r>
              <a:rPr lang="zh-CN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zh-CN" altLang="zh-CN" sz="12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2" y="3778165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Decentralized Investment Bank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4660034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Conclusion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-2" y="5448970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Critics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2706001" y="515424"/>
            <a:ext cx="3876364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CN" sz="2933" b="1" dirty="0" smtClean="0">
                <a:solidFill>
                  <a:srgbClr val="202A36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Investment Strategy </a:t>
            </a:r>
            <a:endParaRPr lang="zh-CN" altLang="en-US" sz="2933" b="1" dirty="0">
              <a:solidFill>
                <a:srgbClr val="202A36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2807959" y="2328731"/>
            <a:ext cx="8080758" cy="62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/>
            </a:r>
            <a:b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</a:br>
            <a:endParaRPr lang="en-US" altLang="zh-CN" sz="1400" dirty="0">
              <a:latin typeface="Microsoft YaHei" charset="-122"/>
              <a:ea typeface="Microsoft YaHei" charset="-122"/>
              <a:cs typeface="Microsoft YaHei" charset="-122"/>
              <a:sym typeface="微软雅黑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07959" y="1834857"/>
            <a:ext cx="8227903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Hold one share of company stock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Sign up to participate in the discount stock-purchase program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Mail in a check for discounted stock periodically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Receive the discount shares free of commissions and sell them right away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Reinvestment the dividends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kumimoji="1"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For example: </a:t>
            </a:r>
          </a:p>
          <a:p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J.P Morgan: $5000 each month with a discount of 5.263%</a:t>
            </a:r>
          </a:p>
          <a:p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Sure profit by selling: $5000*</a:t>
            </a: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 5.263%=$263.16</a:t>
            </a:r>
          </a:p>
          <a:p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12-months compound return: </a:t>
            </a:r>
          </a:p>
          <a:p>
            <a:r>
              <a:rPr kumimoji="1"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	</a:t>
            </a:r>
            <a:r>
              <a:rPr kumimoji="1" lang="en-US" altLang="zh-CN" sz="20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Exceeds 85% of the monthly investment!</a:t>
            </a:r>
          </a:p>
          <a:p>
            <a:r>
              <a:rPr kumimoji="1"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	</a:t>
            </a:r>
            <a:endParaRPr kumimoji="1"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1644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6331" y="283778"/>
            <a:ext cx="935421" cy="87235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78677" y="1517324"/>
            <a:ext cx="1418896" cy="338554"/>
          </a:xfrm>
          <a:prstGeom prst="rect">
            <a:avLst/>
          </a:prstGeom>
          <a:solidFill>
            <a:srgbClr val="FDB00F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Introduction</a:t>
            </a:r>
            <a:endParaRPr kumimoji="1" lang="zh-CN" altLang="en-US" sz="2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510" y="2207320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Characteristics of 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Discount</a:t>
            </a:r>
            <a:r>
              <a:rPr lang="zh-CN" altLang="en-US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DRP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510" y="2949629"/>
            <a:ext cx="1681655" cy="646331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Development </a:t>
            </a:r>
            <a:endParaRPr lang="en-US" altLang="zh-CN" sz="12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of Investment Program</a:t>
            </a:r>
            <a:r>
              <a:rPr lang="zh-CN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zh-CN" altLang="zh-CN" sz="12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508" y="3799186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Decentralized Investment Bank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4660034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Conclusion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-2" y="5448970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Critics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794611" y="1658983"/>
            <a:ext cx="3936375" cy="2050299"/>
          </a:xfrm>
          <a:prstGeom prst="round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7007683" y="1658983"/>
            <a:ext cx="3936375" cy="2050299"/>
          </a:xfrm>
          <a:prstGeom prst="round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2794611" y="3950801"/>
            <a:ext cx="3936375" cy="2050299"/>
          </a:xfrm>
          <a:prstGeom prst="round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7007683" y="3950801"/>
            <a:ext cx="3936375" cy="2050299"/>
          </a:xfrm>
          <a:prstGeom prst="round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2689642" y="515424"/>
            <a:ext cx="3498055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933" b="1" dirty="0" smtClean="0">
                <a:solidFill>
                  <a:srgbClr val="202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Meaning</a:t>
            </a:r>
            <a:endParaRPr lang="zh-CN" altLang="en-US" sz="2933" b="1" dirty="0">
              <a:solidFill>
                <a:srgbClr val="202A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498"/>
          <p:cNvSpPr txBox="1"/>
          <p:nvPr/>
        </p:nvSpPr>
        <p:spPr>
          <a:xfrm>
            <a:off x="2641933" y="2186299"/>
            <a:ext cx="26592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Another anomaly against efficiency market theory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18" name="TextBox 499"/>
          <p:cNvSpPr txBox="1"/>
          <p:nvPr/>
        </p:nvSpPr>
        <p:spPr>
          <a:xfrm>
            <a:off x="8558219" y="2182896"/>
            <a:ext cx="283354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Understand the reasons for the fading of DDRIP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19" name="TextBox 500"/>
          <p:cNvSpPr txBox="1"/>
          <p:nvPr/>
        </p:nvSpPr>
        <p:spPr>
          <a:xfrm>
            <a:off x="2747890" y="4439623"/>
            <a:ext cx="244738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Is DSPP an efficient way of raising capital?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26" name="TextBox 501"/>
          <p:cNvSpPr txBox="1"/>
          <p:nvPr/>
        </p:nvSpPr>
        <p:spPr>
          <a:xfrm>
            <a:off x="8439800" y="4439623"/>
            <a:ext cx="238586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What’s the economic reason behind DDRIP?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31" name="Freeform 7"/>
          <p:cNvSpPr>
            <a:spLocks noEditPoints="1"/>
          </p:cNvSpPr>
          <p:nvPr/>
        </p:nvSpPr>
        <p:spPr bwMode="auto">
          <a:xfrm>
            <a:off x="7247310" y="4223530"/>
            <a:ext cx="1074505" cy="1447851"/>
          </a:xfrm>
          <a:custGeom>
            <a:avLst/>
            <a:gdLst>
              <a:gd name="T0" fmla="*/ 107 w 243"/>
              <a:gd name="T1" fmla="*/ 147 h 327"/>
              <a:gd name="T2" fmla="*/ 152 w 243"/>
              <a:gd name="T3" fmla="*/ 6 h 327"/>
              <a:gd name="T4" fmla="*/ 84 w 243"/>
              <a:gd name="T5" fmla="*/ 300 h 327"/>
              <a:gd name="T6" fmla="*/ 120 w 243"/>
              <a:gd name="T7" fmla="*/ 154 h 327"/>
              <a:gd name="T8" fmla="*/ 187 w 243"/>
              <a:gd name="T9" fmla="*/ 170 h 327"/>
              <a:gd name="T10" fmla="*/ 107 w 243"/>
              <a:gd name="T11" fmla="*/ 206 h 327"/>
              <a:gd name="T12" fmla="*/ 134 w 243"/>
              <a:gd name="T13" fmla="*/ 186 h 327"/>
              <a:gd name="T14" fmla="*/ 161 w 243"/>
              <a:gd name="T15" fmla="*/ 186 h 327"/>
              <a:gd name="T16" fmla="*/ 156 w 243"/>
              <a:gd name="T17" fmla="*/ 106 h 327"/>
              <a:gd name="T18" fmla="*/ 125 w 243"/>
              <a:gd name="T19" fmla="*/ 110 h 327"/>
              <a:gd name="T20" fmla="*/ 132 w 243"/>
              <a:gd name="T21" fmla="*/ 108 h 327"/>
              <a:gd name="T22" fmla="*/ 93 w 243"/>
              <a:gd name="T23" fmla="*/ 129 h 327"/>
              <a:gd name="T24" fmla="*/ 105 w 243"/>
              <a:gd name="T25" fmla="*/ 126 h 327"/>
              <a:gd name="T26" fmla="*/ 95 w 243"/>
              <a:gd name="T27" fmla="*/ 127 h 327"/>
              <a:gd name="T28" fmla="*/ 110 w 243"/>
              <a:gd name="T29" fmla="*/ 112 h 327"/>
              <a:gd name="T30" fmla="*/ 117 w 243"/>
              <a:gd name="T31" fmla="*/ 120 h 327"/>
              <a:gd name="T32" fmla="*/ 129 w 243"/>
              <a:gd name="T33" fmla="*/ 116 h 327"/>
              <a:gd name="T34" fmla="*/ 136 w 243"/>
              <a:gd name="T35" fmla="*/ 123 h 327"/>
              <a:gd name="T36" fmla="*/ 140 w 243"/>
              <a:gd name="T37" fmla="*/ 115 h 327"/>
              <a:gd name="T38" fmla="*/ 158 w 243"/>
              <a:gd name="T39" fmla="*/ 110 h 327"/>
              <a:gd name="T40" fmla="*/ 167 w 243"/>
              <a:gd name="T41" fmla="*/ 163 h 327"/>
              <a:gd name="T42" fmla="*/ 158 w 243"/>
              <a:gd name="T43" fmla="*/ 178 h 327"/>
              <a:gd name="T44" fmla="*/ 150 w 243"/>
              <a:gd name="T45" fmla="*/ 188 h 327"/>
              <a:gd name="T46" fmla="*/ 148 w 243"/>
              <a:gd name="T47" fmla="*/ 201 h 327"/>
              <a:gd name="T48" fmla="*/ 143 w 243"/>
              <a:gd name="T49" fmla="*/ 175 h 327"/>
              <a:gd name="T50" fmla="*/ 130 w 243"/>
              <a:gd name="T51" fmla="*/ 174 h 327"/>
              <a:gd name="T52" fmla="*/ 117 w 243"/>
              <a:gd name="T53" fmla="*/ 168 h 327"/>
              <a:gd name="T54" fmla="*/ 107 w 243"/>
              <a:gd name="T55" fmla="*/ 166 h 327"/>
              <a:gd name="T56" fmla="*/ 112 w 243"/>
              <a:gd name="T57" fmla="*/ 187 h 327"/>
              <a:gd name="T58" fmla="*/ 99 w 243"/>
              <a:gd name="T59" fmla="*/ 212 h 327"/>
              <a:gd name="T60" fmla="*/ 88 w 243"/>
              <a:gd name="T61" fmla="*/ 192 h 327"/>
              <a:gd name="T62" fmla="*/ 72 w 243"/>
              <a:gd name="T63" fmla="*/ 172 h 327"/>
              <a:gd name="T64" fmla="*/ 83 w 243"/>
              <a:gd name="T65" fmla="*/ 152 h 327"/>
              <a:gd name="T66" fmla="*/ 106 w 243"/>
              <a:gd name="T67" fmla="*/ 160 h 327"/>
              <a:gd name="T68" fmla="*/ 98 w 243"/>
              <a:gd name="T69" fmla="*/ 150 h 327"/>
              <a:gd name="T70" fmla="*/ 90 w 243"/>
              <a:gd name="T71" fmla="*/ 145 h 327"/>
              <a:gd name="T72" fmla="*/ 85 w 243"/>
              <a:gd name="T73" fmla="*/ 141 h 327"/>
              <a:gd name="T74" fmla="*/ 82 w 243"/>
              <a:gd name="T75" fmla="*/ 112 h 327"/>
              <a:gd name="T76" fmla="*/ 83 w 243"/>
              <a:gd name="T77" fmla="*/ 135 h 327"/>
              <a:gd name="T78" fmla="*/ 86 w 243"/>
              <a:gd name="T79" fmla="*/ 125 h 327"/>
              <a:gd name="T80" fmla="*/ 80 w 243"/>
              <a:gd name="T81" fmla="*/ 83 h 327"/>
              <a:gd name="T82" fmla="*/ 80 w 243"/>
              <a:gd name="T83" fmla="*/ 98 h 327"/>
              <a:gd name="T84" fmla="*/ 70 w 243"/>
              <a:gd name="T85" fmla="*/ 108 h 327"/>
              <a:gd name="T86" fmla="*/ 55 w 243"/>
              <a:gd name="T87" fmla="*/ 105 h 327"/>
              <a:gd name="T88" fmla="*/ 48 w 243"/>
              <a:gd name="T89" fmla="*/ 130 h 327"/>
              <a:gd name="T90" fmla="*/ 45 w 243"/>
              <a:gd name="T91" fmla="*/ 96 h 327"/>
              <a:gd name="T92" fmla="*/ 45 w 243"/>
              <a:gd name="T93" fmla="*/ 108 h 327"/>
              <a:gd name="T94" fmla="*/ 31 w 243"/>
              <a:gd name="T95" fmla="*/ 114 h 327"/>
              <a:gd name="T96" fmla="*/ 44 w 243"/>
              <a:gd name="T97" fmla="*/ 115 h 327"/>
              <a:gd name="T98" fmla="*/ 43 w 243"/>
              <a:gd name="T99" fmla="*/ 126 h 327"/>
              <a:gd name="T100" fmla="*/ 31 w 243"/>
              <a:gd name="T101" fmla="*/ 142 h 327"/>
              <a:gd name="T102" fmla="*/ 47 w 243"/>
              <a:gd name="T103" fmla="*/ 132 h 327"/>
              <a:gd name="T104" fmla="*/ 31 w 243"/>
              <a:gd name="T105" fmla="*/ 155 h 327"/>
              <a:gd name="T106" fmla="*/ 30 w 243"/>
              <a:gd name="T107" fmla="*/ 164 h 327"/>
              <a:gd name="T108" fmla="*/ 43 w 243"/>
              <a:gd name="T109" fmla="*/ 169 h 327"/>
              <a:gd name="T110" fmla="*/ 54 w 243"/>
              <a:gd name="T111" fmla="*/ 190 h 327"/>
              <a:gd name="T112" fmla="*/ 27 w 243"/>
              <a:gd name="T113" fmla="*/ 171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3" h="327">
                <a:moveTo>
                  <a:pt x="105" y="149"/>
                </a:moveTo>
                <a:cubicBezTo>
                  <a:pt x="106" y="149"/>
                  <a:pt x="109" y="149"/>
                  <a:pt x="109" y="150"/>
                </a:cubicBezTo>
                <a:cubicBezTo>
                  <a:pt x="110" y="150"/>
                  <a:pt x="110" y="151"/>
                  <a:pt x="110" y="151"/>
                </a:cubicBezTo>
                <a:cubicBezTo>
                  <a:pt x="111" y="151"/>
                  <a:pt x="112" y="151"/>
                  <a:pt x="112" y="151"/>
                </a:cubicBezTo>
                <a:cubicBezTo>
                  <a:pt x="112" y="150"/>
                  <a:pt x="112" y="151"/>
                  <a:pt x="112" y="150"/>
                </a:cubicBezTo>
                <a:cubicBezTo>
                  <a:pt x="112" y="149"/>
                  <a:pt x="111" y="148"/>
                  <a:pt x="110" y="146"/>
                </a:cubicBezTo>
                <a:cubicBezTo>
                  <a:pt x="111" y="145"/>
                  <a:pt x="111" y="145"/>
                  <a:pt x="111" y="145"/>
                </a:cubicBezTo>
                <a:cubicBezTo>
                  <a:pt x="111" y="145"/>
                  <a:pt x="110" y="145"/>
                  <a:pt x="109" y="145"/>
                </a:cubicBezTo>
                <a:cubicBezTo>
                  <a:pt x="109" y="146"/>
                  <a:pt x="109" y="146"/>
                  <a:pt x="109" y="146"/>
                </a:cubicBezTo>
                <a:cubicBezTo>
                  <a:pt x="108" y="147"/>
                  <a:pt x="108" y="147"/>
                  <a:pt x="107" y="147"/>
                </a:cubicBezTo>
                <a:cubicBezTo>
                  <a:pt x="107" y="146"/>
                  <a:pt x="107" y="146"/>
                  <a:pt x="107" y="145"/>
                </a:cubicBezTo>
                <a:cubicBezTo>
                  <a:pt x="107" y="145"/>
                  <a:pt x="107" y="145"/>
                  <a:pt x="106" y="144"/>
                </a:cubicBezTo>
                <a:cubicBezTo>
                  <a:pt x="105" y="145"/>
                  <a:pt x="105" y="146"/>
                  <a:pt x="104" y="147"/>
                </a:cubicBezTo>
                <a:cubicBezTo>
                  <a:pt x="104" y="147"/>
                  <a:pt x="104" y="147"/>
                  <a:pt x="104" y="148"/>
                </a:cubicBezTo>
                <a:cubicBezTo>
                  <a:pt x="104" y="149"/>
                  <a:pt x="104" y="149"/>
                  <a:pt x="104" y="150"/>
                </a:cubicBezTo>
                <a:cubicBezTo>
                  <a:pt x="104" y="150"/>
                  <a:pt x="105" y="149"/>
                  <a:pt x="105" y="149"/>
                </a:cubicBezTo>
                <a:close/>
                <a:moveTo>
                  <a:pt x="139" y="22"/>
                </a:moveTo>
                <a:cubicBezTo>
                  <a:pt x="140" y="15"/>
                  <a:pt x="140" y="15"/>
                  <a:pt x="140" y="15"/>
                </a:cubicBezTo>
                <a:cubicBezTo>
                  <a:pt x="149" y="17"/>
                  <a:pt x="149" y="17"/>
                  <a:pt x="149" y="17"/>
                </a:cubicBezTo>
                <a:cubicBezTo>
                  <a:pt x="152" y="6"/>
                  <a:pt x="152" y="6"/>
                  <a:pt x="152" y="6"/>
                </a:cubicBezTo>
                <a:cubicBezTo>
                  <a:pt x="120" y="0"/>
                  <a:pt x="120" y="0"/>
                  <a:pt x="120" y="0"/>
                </a:cubicBezTo>
                <a:cubicBezTo>
                  <a:pt x="118" y="11"/>
                  <a:pt x="118" y="11"/>
                  <a:pt x="118" y="11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19" y="44"/>
                  <a:pt x="119" y="44"/>
                  <a:pt x="119" y="44"/>
                </a:cubicBezTo>
                <a:cubicBezTo>
                  <a:pt x="178" y="57"/>
                  <a:pt x="215" y="114"/>
                  <a:pt x="203" y="173"/>
                </a:cubicBezTo>
                <a:cubicBezTo>
                  <a:pt x="191" y="232"/>
                  <a:pt x="133" y="270"/>
                  <a:pt x="74" y="257"/>
                </a:cubicBezTo>
                <a:cubicBezTo>
                  <a:pt x="68" y="283"/>
                  <a:pt x="68" y="283"/>
                  <a:pt x="68" y="283"/>
                </a:cubicBezTo>
                <a:cubicBezTo>
                  <a:pt x="74" y="284"/>
                  <a:pt x="79" y="285"/>
                  <a:pt x="84" y="286"/>
                </a:cubicBezTo>
                <a:cubicBezTo>
                  <a:pt x="84" y="300"/>
                  <a:pt x="84" y="300"/>
                  <a:pt x="84" y="300"/>
                </a:cubicBezTo>
                <a:cubicBezTo>
                  <a:pt x="10" y="300"/>
                  <a:pt x="10" y="300"/>
                  <a:pt x="10" y="300"/>
                </a:cubicBezTo>
                <a:cubicBezTo>
                  <a:pt x="10" y="327"/>
                  <a:pt x="10" y="327"/>
                  <a:pt x="10" y="327"/>
                </a:cubicBezTo>
                <a:cubicBezTo>
                  <a:pt x="174" y="327"/>
                  <a:pt x="174" y="327"/>
                  <a:pt x="174" y="327"/>
                </a:cubicBezTo>
                <a:cubicBezTo>
                  <a:pt x="174" y="300"/>
                  <a:pt x="174" y="300"/>
                  <a:pt x="174" y="300"/>
                </a:cubicBezTo>
                <a:cubicBezTo>
                  <a:pt x="101" y="300"/>
                  <a:pt x="101" y="300"/>
                  <a:pt x="101" y="300"/>
                </a:cubicBezTo>
                <a:cubicBezTo>
                  <a:pt x="101" y="286"/>
                  <a:pt x="101" y="286"/>
                  <a:pt x="101" y="286"/>
                </a:cubicBezTo>
                <a:cubicBezTo>
                  <a:pt x="162" y="284"/>
                  <a:pt x="216" y="241"/>
                  <a:pt x="229" y="179"/>
                </a:cubicBezTo>
                <a:cubicBezTo>
                  <a:pt x="243" y="111"/>
                  <a:pt x="204" y="43"/>
                  <a:pt x="139" y="22"/>
                </a:cubicBezTo>
                <a:close/>
                <a:moveTo>
                  <a:pt x="117" y="154"/>
                </a:moveTo>
                <a:cubicBezTo>
                  <a:pt x="120" y="154"/>
                  <a:pt x="120" y="154"/>
                  <a:pt x="120" y="154"/>
                </a:cubicBezTo>
                <a:cubicBezTo>
                  <a:pt x="120" y="154"/>
                  <a:pt x="120" y="154"/>
                  <a:pt x="120" y="154"/>
                </a:cubicBezTo>
                <a:cubicBezTo>
                  <a:pt x="120" y="154"/>
                  <a:pt x="120" y="153"/>
                  <a:pt x="120" y="153"/>
                </a:cubicBezTo>
                <a:cubicBezTo>
                  <a:pt x="120" y="151"/>
                  <a:pt x="119" y="150"/>
                  <a:pt x="119" y="149"/>
                </a:cubicBezTo>
                <a:cubicBezTo>
                  <a:pt x="119" y="148"/>
                  <a:pt x="121" y="148"/>
                  <a:pt x="121" y="147"/>
                </a:cubicBezTo>
                <a:cubicBezTo>
                  <a:pt x="120" y="146"/>
                  <a:pt x="118" y="147"/>
                  <a:pt x="117" y="148"/>
                </a:cubicBezTo>
                <a:cubicBezTo>
                  <a:pt x="116" y="150"/>
                  <a:pt x="118" y="151"/>
                  <a:pt x="118" y="153"/>
                </a:cubicBezTo>
                <a:cubicBezTo>
                  <a:pt x="118" y="153"/>
                  <a:pt x="117" y="153"/>
                  <a:pt x="117" y="154"/>
                </a:cubicBezTo>
                <a:close/>
                <a:moveTo>
                  <a:pt x="77" y="242"/>
                </a:moveTo>
                <a:cubicBezTo>
                  <a:pt x="84" y="243"/>
                  <a:pt x="90" y="244"/>
                  <a:pt x="96" y="244"/>
                </a:cubicBezTo>
                <a:cubicBezTo>
                  <a:pt x="140" y="244"/>
                  <a:pt x="179" y="213"/>
                  <a:pt x="187" y="170"/>
                </a:cubicBezTo>
                <a:cubicBezTo>
                  <a:pt x="198" y="119"/>
                  <a:pt x="166" y="70"/>
                  <a:pt x="115" y="60"/>
                </a:cubicBezTo>
                <a:cubicBezTo>
                  <a:pt x="109" y="58"/>
                  <a:pt x="103" y="58"/>
                  <a:pt x="96" y="58"/>
                </a:cubicBezTo>
                <a:cubicBezTo>
                  <a:pt x="53" y="58"/>
                  <a:pt x="14" y="89"/>
                  <a:pt x="5" y="132"/>
                </a:cubicBezTo>
                <a:cubicBezTo>
                  <a:pt x="0" y="156"/>
                  <a:pt x="5" y="181"/>
                  <a:pt x="19" y="202"/>
                </a:cubicBezTo>
                <a:cubicBezTo>
                  <a:pt x="32" y="222"/>
                  <a:pt x="53" y="237"/>
                  <a:pt x="77" y="242"/>
                </a:cubicBezTo>
                <a:close/>
                <a:moveTo>
                  <a:pt x="111" y="207"/>
                </a:moveTo>
                <a:cubicBezTo>
                  <a:pt x="110" y="209"/>
                  <a:pt x="109" y="210"/>
                  <a:pt x="109" y="212"/>
                </a:cubicBezTo>
                <a:cubicBezTo>
                  <a:pt x="108" y="212"/>
                  <a:pt x="108" y="214"/>
                  <a:pt x="107" y="214"/>
                </a:cubicBezTo>
                <a:cubicBezTo>
                  <a:pt x="106" y="214"/>
                  <a:pt x="106" y="213"/>
                  <a:pt x="106" y="212"/>
                </a:cubicBezTo>
                <a:cubicBezTo>
                  <a:pt x="106" y="210"/>
                  <a:pt x="107" y="208"/>
                  <a:pt x="107" y="206"/>
                </a:cubicBezTo>
                <a:cubicBezTo>
                  <a:pt x="107" y="205"/>
                  <a:pt x="108" y="204"/>
                  <a:pt x="109" y="204"/>
                </a:cubicBezTo>
                <a:cubicBezTo>
                  <a:pt x="109" y="204"/>
                  <a:pt x="109" y="204"/>
                  <a:pt x="109" y="204"/>
                </a:cubicBezTo>
                <a:cubicBezTo>
                  <a:pt x="110" y="204"/>
                  <a:pt x="109" y="204"/>
                  <a:pt x="110" y="203"/>
                </a:cubicBezTo>
                <a:cubicBezTo>
                  <a:pt x="110" y="203"/>
                  <a:pt x="110" y="201"/>
                  <a:pt x="111" y="201"/>
                </a:cubicBezTo>
                <a:cubicBezTo>
                  <a:pt x="112" y="201"/>
                  <a:pt x="112" y="203"/>
                  <a:pt x="112" y="204"/>
                </a:cubicBezTo>
                <a:cubicBezTo>
                  <a:pt x="112" y="204"/>
                  <a:pt x="111" y="206"/>
                  <a:pt x="111" y="207"/>
                </a:cubicBezTo>
                <a:close/>
                <a:moveTo>
                  <a:pt x="135" y="189"/>
                </a:moveTo>
                <a:cubicBezTo>
                  <a:pt x="135" y="190"/>
                  <a:pt x="134" y="189"/>
                  <a:pt x="134" y="189"/>
                </a:cubicBezTo>
                <a:cubicBezTo>
                  <a:pt x="133" y="189"/>
                  <a:pt x="134" y="188"/>
                  <a:pt x="134" y="187"/>
                </a:cubicBezTo>
                <a:cubicBezTo>
                  <a:pt x="134" y="187"/>
                  <a:pt x="134" y="186"/>
                  <a:pt x="134" y="186"/>
                </a:cubicBezTo>
                <a:cubicBezTo>
                  <a:pt x="135" y="187"/>
                  <a:pt x="136" y="187"/>
                  <a:pt x="135" y="189"/>
                </a:cubicBezTo>
                <a:close/>
                <a:moveTo>
                  <a:pt x="152" y="199"/>
                </a:moveTo>
                <a:cubicBezTo>
                  <a:pt x="152" y="198"/>
                  <a:pt x="152" y="196"/>
                  <a:pt x="153" y="196"/>
                </a:cubicBezTo>
                <a:cubicBezTo>
                  <a:pt x="153" y="196"/>
                  <a:pt x="153" y="196"/>
                  <a:pt x="154" y="196"/>
                </a:cubicBezTo>
                <a:cubicBezTo>
                  <a:pt x="154" y="196"/>
                  <a:pt x="155" y="195"/>
                  <a:pt x="156" y="195"/>
                </a:cubicBezTo>
                <a:cubicBezTo>
                  <a:pt x="155" y="196"/>
                  <a:pt x="153" y="197"/>
                  <a:pt x="152" y="199"/>
                </a:cubicBezTo>
                <a:close/>
                <a:moveTo>
                  <a:pt x="154" y="181"/>
                </a:moveTo>
                <a:cubicBezTo>
                  <a:pt x="154" y="180"/>
                  <a:pt x="155" y="180"/>
                  <a:pt x="156" y="180"/>
                </a:cubicBezTo>
                <a:cubicBezTo>
                  <a:pt x="156" y="181"/>
                  <a:pt x="155" y="182"/>
                  <a:pt x="154" y="181"/>
                </a:cubicBezTo>
                <a:close/>
                <a:moveTo>
                  <a:pt x="161" y="186"/>
                </a:moveTo>
                <a:cubicBezTo>
                  <a:pt x="161" y="186"/>
                  <a:pt x="161" y="185"/>
                  <a:pt x="161" y="185"/>
                </a:cubicBezTo>
                <a:cubicBezTo>
                  <a:pt x="161" y="184"/>
                  <a:pt x="162" y="184"/>
                  <a:pt x="162" y="183"/>
                </a:cubicBezTo>
                <a:cubicBezTo>
                  <a:pt x="162" y="182"/>
                  <a:pt x="162" y="182"/>
                  <a:pt x="163" y="182"/>
                </a:cubicBezTo>
                <a:cubicBezTo>
                  <a:pt x="163" y="182"/>
                  <a:pt x="163" y="182"/>
                  <a:pt x="163" y="182"/>
                </a:cubicBezTo>
                <a:cubicBezTo>
                  <a:pt x="163" y="184"/>
                  <a:pt x="162" y="185"/>
                  <a:pt x="161" y="186"/>
                </a:cubicBezTo>
                <a:close/>
                <a:moveTo>
                  <a:pt x="163" y="179"/>
                </a:moveTo>
                <a:cubicBezTo>
                  <a:pt x="163" y="179"/>
                  <a:pt x="162" y="179"/>
                  <a:pt x="162" y="178"/>
                </a:cubicBezTo>
                <a:cubicBezTo>
                  <a:pt x="162" y="177"/>
                  <a:pt x="163" y="176"/>
                  <a:pt x="164" y="176"/>
                </a:cubicBezTo>
                <a:cubicBezTo>
                  <a:pt x="164" y="178"/>
                  <a:pt x="163" y="178"/>
                  <a:pt x="163" y="179"/>
                </a:cubicBezTo>
                <a:close/>
                <a:moveTo>
                  <a:pt x="156" y="106"/>
                </a:moveTo>
                <a:cubicBezTo>
                  <a:pt x="155" y="106"/>
                  <a:pt x="155" y="106"/>
                  <a:pt x="155" y="106"/>
                </a:cubicBezTo>
                <a:cubicBezTo>
                  <a:pt x="154" y="105"/>
                  <a:pt x="154" y="104"/>
                  <a:pt x="153" y="103"/>
                </a:cubicBezTo>
                <a:cubicBezTo>
                  <a:pt x="153" y="103"/>
                  <a:pt x="153" y="103"/>
                  <a:pt x="154" y="103"/>
                </a:cubicBezTo>
                <a:cubicBezTo>
                  <a:pt x="154" y="104"/>
                  <a:pt x="155" y="105"/>
                  <a:pt x="156" y="106"/>
                </a:cubicBezTo>
                <a:close/>
                <a:moveTo>
                  <a:pt x="152" y="102"/>
                </a:moveTo>
                <a:cubicBezTo>
                  <a:pt x="153" y="102"/>
                  <a:pt x="153" y="102"/>
                  <a:pt x="153" y="103"/>
                </a:cubicBezTo>
                <a:cubicBezTo>
                  <a:pt x="153" y="103"/>
                  <a:pt x="152" y="103"/>
                  <a:pt x="152" y="103"/>
                </a:cubicBezTo>
                <a:cubicBezTo>
                  <a:pt x="152" y="102"/>
                  <a:pt x="152" y="102"/>
                  <a:pt x="152" y="102"/>
                </a:cubicBezTo>
                <a:close/>
                <a:moveTo>
                  <a:pt x="125" y="111"/>
                </a:moveTo>
                <a:cubicBezTo>
                  <a:pt x="125" y="111"/>
                  <a:pt x="125" y="111"/>
                  <a:pt x="125" y="110"/>
                </a:cubicBezTo>
                <a:cubicBezTo>
                  <a:pt x="125" y="110"/>
                  <a:pt x="126" y="109"/>
                  <a:pt x="126" y="109"/>
                </a:cubicBezTo>
                <a:cubicBezTo>
                  <a:pt x="126" y="109"/>
                  <a:pt x="126" y="108"/>
                  <a:pt x="126" y="108"/>
                </a:cubicBezTo>
                <a:cubicBezTo>
                  <a:pt x="126" y="108"/>
                  <a:pt x="127" y="108"/>
                  <a:pt x="127" y="108"/>
                </a:cubicBezTo>
                <a:cubicBezTo>
                  <a:pt x="128" y="107"/>
                  <a:pt x="128" y="107"/>
                  <a:pt x="128" y="106"/>
                </a:cubicBezTo>
                <a:cubicBezTo>
                  <a:pt x="129" y="106"/>
                  <a:pt x="129" y="107"/>
                  <a:pt x="130" y="106"/>
                </a:cubicBezTo>
                <a:cubicBezTo>
                  <a:pt x="131" y="106"/>
                  <a:pt x="132" y="106"/>
                  <a:pt x="133" y="106"/>
                </a:cubicBezTo>
                <a:cubicBezTo>
                  <a:pt x="133" y="106"/>
                  <a:pt x="133" y="106"/>
                  <a:pt x="134" y="106"/>
                </a:cubicBezTo>
                <a:cubicBezTo>
                  <a:pt x="135" y="105"/>
                  <a:pt x="136" y="104"/>
                  <a:pt x="137" y="105"/>
                </a:cubicBezTo>
                <a:cubicBezTo>
                  <a:pt x="137" y="106"/>
                  <a:pt x="137" y="106"/>
                  <a:pt x="137" y="107"/>
                </a:cubicBezTo>
                <a:cubicBezTo>
                  <a:pt x="135" y="108"/>
                  <a:pt x="134" y="107"/>
                  <a:pt x="132" y="108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31" y="109"/>
                  <a:pt x="130" y="109"/>
                  <a:pt x="129" y="110"/>
                </a:cubicBezTo>
                <a:cubicBezTo>
                  <a:pt x="128" y="110"/>
                  <a:pt x="126" y="112"/>
                  <a:pt x="127" y="114"/>
                </a:cubicBezTo>
                <a:cubicBezTo>
                  <a:pt x="127" y="114"/>
                  <a:pt x="127" y="114"/>
                  <a:pt x="127" y="114"/>
                </a:cubicBezTo>
                <a:cubicBezTo>
                  <a:pt x="127" y="116"/>
                  <a:pt x="126" y="115"/>
                  <a:pt x="125" y="115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4" y="113"/>
                  <a:pt x="124" y="113"/>
                  <a:pt x="124" y="112"/>
                </a:cubicBezTo>
                <a:cubicBezTo>
                  <a:pt x="124" y="112"/>
                  <a:pt x="124" y="112"/>
                  <a:pt x="125" y="111"/>
                </a:cubicBezTo>
                <a:close/>
                <a:moveTo>
                  <a:pt x="92" y="133"/>
                </a:moveTo>
                <a:cubicBezTo>
                  <a:pt x="94" y="134"/>
                  <a:pt x="93" y="130"/>
                  <a:pt x="93" y="129"/>
                </a:cubicBezTo>
                <a:cubicBezTo>
                  <a:pt x="94" y="128"/>
                  <a:pt x="95" y="128"/>
                  <a:pt x="95" y="128"/>
                </a:cubicBezTo>
                <a:cubicBezTo>
                  <a:pt x="96" y="129"/>
                  <a:pt x="96" y="131"/>
                  <a:pt x="97" y="132"/>
                </a:cubicBezTo>
                <a:cubicBezTo>
                  <a:pt x="98" y="132"/>
                  <a:pt x="100" y="133"/>
                  <a:pt x="101" y="132"/>
                </a:cubicBezTo>
                <a:cubicBezTo>
                  <a:pt x="101" y="131"/>
                  <a:pt x="101" y="130"/>
                  <a:pt x="102" y="130"/>
                </a:cubicBezTo>
                <a:cubicBezTo>
                  <a:pt x="102" y="130"/>
                  <a:pt x="103" y="130"/>
                  <a:pt x="103" y="129"/>
                </a:cubicBezTo>
                <a:cubicBezTo>
                  <a:pt x="103" y="129"/>
                  <a:pt x="103" y="128"/>
                  <a:pt x="103" y="128"/>
                </a:cubicBezTo>
                <a:cubicBezTo>
                  <a:pt x="103" y="127"/>
                  <a:pt x="105" y="127"/>
                  <a:pt x="106" y="127"/>
                </a:cubicBezTo>
                <a:cubicBezTo>
                  <a:pt x="106" y="127"/>
                  <a:pt x="106" y="127"/>
                  <a:pt x="106" y="127"/>
                </a:cubicBezTo>
                <a:cubicBezTo>
                  <a:pt x="106" y="126"/>
                  <a:pt x="105" y="127"/>
                  <a:pt x="105" y="127"/>
                </a:cubicBezTo>
                <a:cubicBezTo>
                  <a:pt x="105" y="127"/>
                  <a:pt x="105" y="126"/>
                  <a:pt x="105" y="126"/>
                </a:cubicBezTo>
                <a:cubicBezTo>
                  <a:pt x="105" y="126"/>
                  <a:pt x="104" y="127"/>
                  <a:pt x="103" y="126"/>
                </a:cubicBezTo>
                <a:cubicBezTo>
                  <a:pt x="102" y="126"/>
                  <a:pt x="102" y="125"/>
                  <a:pt x="102" y="125"/>
                </a:cubicBezTo>
                <a:cubicBezTo>
                  <a:pt x="102" y="122"/>
                  <a:pt x="103" y="121"/>
                  <a:pt x="105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104" y="118"/>
                  <a:pt x="103" y="119"/>
                  <a:pt x="103" y="119"/>
                </a:cubicBezTo>
                <a:cubicBezTo>
                  <a:pt x="102" y="122"/>
                  <a:pt x="99" y="121"/>
                  <a:pt x="99" y="124"/>
                </a:cubicBezTo>
                <a:cubicBezTo>
                  <a:pt x="99" y="125"/>
                  <a:pt x="100" y="125"/>
                  <a:pt x="100" y="126"/>
                </a:cubicBezTo>
                <a:cubicBezTo>
                  <a:pt x="99" y="127"/>
                  <a:pt x="99" y="128"/>
                  <a:pt x="98" y="129"/>
                </a:cubicBezTo>
                <a:cubicBezTo>
                  <a:pt x="97" y="129"/>
                  <a:pt x="97" y="128"/>
                  <a:pt x="97" y="127"/>
                </a:cubicBezTo>
                <a:cubicBezTo>
                  <a:pt x="96" y="127"/>
                  <a:pt x="96" y="127"/>
                  <a:pt x="95" y="127"/>
                </a:cubicBezTo>
                <a:cubicBezTo>
                  <a:pt x="95" y="127"/>
                  <a:pt x="94" y="128"/>
                  <a:pt x="93" y="128"/>
                </a:cubicBezTo>
                <a:cubicBezTo>
                  <a:pt x="93" y="127"/>
                  <a:pt x="93" y="127"/>
                  <a:pt x="93" y="127"/>
                </a:cubicBezTo>
                <a:cubicBezTo>
                  <a:pt x="93" y="127"/>
                  <a:pt x="92" y="127"/>
                  <a:pt x="92" y="126"/>
                </a:cubicBezTo>
                <a:cubicBezTo>
                  <a:pt x="92" y="125"/>
                  <a:pt x="92" y="123"/>
                  <a:pt x="92" y="122"/>
                </a:cubicBezTo>
                <a:cubicBezTo>
                  <a:pt x="94" y="121"/>
                  <a:pt x="95" y="120"/>
                  <a:pt x="96" y="118"/>
                </a:cubicBezTo>
                <a:cubicBezTo>
                  <a:pt x="96" y="116"/>
                  <a:pt x="98" y="115"/>
                  <a:pt x="99" y="114"/>
                </a:cubicBezTo>
                <a:cubicBezTo>
                  <a:pt x="100" y="113"/>
                  <a:pt x="102" y="113"/>
                  <a:pt x="103" y="111"/>
                </a:cubicBezTo>
                <a:cubicBezTo>
                  <a:pt x="104" y="111"/>
                  <a:pt x="104" y="112"/>
                  <a:pt x="104" y="112"/>
                </a:cubicBezTo>
                <a:cubicBezTo>
                  <a:pt x="105" y="111"/>
                  <a:pt x="107" y="112"/>
                  <a:pt x="108" y="111"/>
                </a:cubicBezTo>
                <a:cubicBezTo>
                  <a:pt x="108" y="112"/>
                  <a:pt x="109" y="112"/>
                  <a:pt x="110" y="112"/>
                </a:cubicBezTo>
                <a:cubicBezTo>
                  <a:pt x="110" y="112"/>
                  <a:pt x="110" y="112"/>
                  <a:pt x="110" y="113"/>
                </a:cubicBezTo>
                <a:cubicBezTo>
                  <a:pt x="111" y="113"/>
                  <a:pt x="111" y="113"/>
                  <a:pt x="111" y="113"/>
                </a:cubicBezTo>
                <a:cubicBezTo>
                  <a:pt x="113" y="114"/>
                  <a:pt x="114" y="115"/>
                  <a:pt x="115" y="117"/>
                </a:cubicBezTo>
                <a:cubicBezTo>
                  <a:pt x="115" y="117"/>
                  <a:pt x="116" y="117"/>
                  <a:pt x="116" y="118"/>
                </a:cubicBezTo>
                <a:cubicBezTo>
                  <a:pt x="115" y="120"/>
                  <a:pt x="113" y="120"/>
                  <a:pt x="111" y="119"/>
                </a:cubicBezTo>
                <a:cubicBezTo>
                  <a:pt x="111" y="120"/>
                  <a:pt x="112" y="120"/>
                  <a:pt x="112" y="121"/>
                </a:cubicBezTo>
                <a:cubicBezTo>
                  <a:pt x="112" y="122"/>
                  <a:pt x="112" y="122"/>
                  <a:pt x="113" y="123"/>
                </a:cubicBezTo>
                <a:cubicBezTo>
                  <a:pt x="113" y="123"/>
                  <a:pt x="113" y="122"/>
                  <a:pt x="113" y="122"/>
                </a:cubicBezTo>
                <a:cubicBezTo>
                  <a:pt x="114" y="122"/>
                  <a:pt x="114" y="122"/>
                  <a:pt x="114" y="122"/>
                </a:cubicBezTo>
                <a:cubicBezTo>
                  <a:pt x="115" y="121"/>
                  <a:pt x="116" y="120"/>
                  <a:pt x="117" y="120"/>
                </a:cubicBezTo>
                <a:cubicBezTo>
                  <a:pt x="118" y="119"/>
                  <a:pt x="118" y="118"/>
                  <a:pt x="118" y="117"/>
                </a:cubicBezTo>
                <a:cubicBezTo>
                  <a:pt x="119" y="116"/>
                  <a:pt x="119" y="117"/>
                  <a:pt x="120" y="118"/>
                </a:cubicBezTo>
                <a:cubicBezTo>
                  <a:pt x="120" y="119"/>
                  <a:pt x="119" y="119"/>
                  <a:pt x="119" y="119"/>
                </a:cubicBezTo>
                <a:cubicBezTo>
                  <a:pt x="120" y="120"/>
                  <a:pt x="120" y="119"/>
                  <a:pt x="121" y="119"/>
                </a:cubicBezTo>
                <a:cubicBezTo>
                  <a:pt x="121" y="119"/>
                  <a:pt x="122" y="119"/>
                  <a:pt x="122" y="118"/>
                </a:cubicBezTo>
                <a:cubicBezTo>
                  <a:pt x="123" y="118"/>
                  <a:pt x="123" y="118"/>
                  <a:pt x="124" y="118"/>
                </a:cubicBezTo>
                <a:cubicBezTo>
                  <a:pt x="125" y="118"/>
                  <a:pt x="125" y="118"/>
                  <a:pt x="126" y="118"/>
                </a:cubicBezTo>
                <a:cubicBezTo>
                  <a:pt x="126" y="118"/>
                  <a:pt x="127" y="119"/>
                  <a:pt x="128" y="118"/>
                </a:cubicBezTo>
                <a:cubicBezTo>
                  <a:pt x="128" y="118"/>
                  <a:pt x="129" y="118"/>
                  <a:pt x="129" y="118"/>
                </a:cubicBezTo>
                <a:cubicBezTo>
                  <a:pt x="130" y="117"/>
                  <a:pt x="128" y="117"/>
                  <a:pt x="129" y="116"/>
                </a:cubicBezTo>
                <a:cubicBezTo>
                  <a:pt x="130" y="116"/>
                  <a:pt x="130" y="117"/>
                  <a:pt x="131" y="118"/>
                </a:cubicBezTo>
                <a:cubicBezTo>
                  <a:pt x="132" y="118"/>
                  <a:pt x="132" y="118"/>
                  <a:pt x="133" y="118"/>
                </a:cubicBezTo>
                <a:cubicBezTo>
                  <a:pt x="133" y="119"/>
                  <a:pt x="134" y="119"/>
                  <a:pt x="134" y="120"/>
                </a:cubicBezTo>
                <a:cubicBezTo>
                  <a:pt x="135" y="118"/>
                  <a:pt x="134" y="116"/>
                  <a:pt x="134" y="115"/>
                </a:cubicBezTo>
                <a:cubicBezTo>
                  <a:pt x="135" y="115"/>
                  <a:pt x="135" y="114"/>
                  <a:pt x="135" y="114"/>
                </a:cubicBezTo>
                <a:cubicBezTo>
                  <a:pt x="135" y="113"/>
                  <a:pt x="137" y="112"/>
                  <a:pt x="137" y="113"/>
                </a:cubicBezTo>
                <a:cubicBezTo>
                  <a:pt x="138" y="113"/>
                  <a:pt x="138" y="114"/>
                  <a:pt x="138" y="114"/>
                </a:cubicBezTo>
                <a:cubicBezTo>
                  <a:pt x="138" y="116"/>
                  <a:pt x="137" y="116"/>
                  <a:pt x="137" y="117"/>
                </a:cubicBezTo>
                <a:cubicBezTo>
                  <a:pt x="137" y="118"/>
                  <a:pt x="137" y="119"/>
                  <a:pt x="138" y="120"/>
                </a:cubicBezTo>
                <a:cubicBezTo>
                  <a:pt x="137" y="121"/>
                  <a:pt x="137" y="122"/>
                  <a:pt x="136" y="123"/>
                </a:cubicBezTo>
                <a:cubicBezTo>
                  <a:pt x="137" y="123"/>
                  <a:pt x="137" y="122"/>
                  <a:pt x="138" y="122"/>
                </a:cubicBezTo>
                <a:cubicBezTo>
                  <a:pt x="138" y="122"/>
                  <a:pt x="138" y="121"/>
                  <a:pt x="138" y="121"/>
                </a:cubicBezTo>
                <a:cubicBezTo>
                  <a:pt x="139" y="120"/>
                  <a:pt x="139" y="120"/>
                  <a:pt x="140" y="120"/>
                </a:cubicBezTo>
                <a:cubicBezTo>
                  <a:pt x="140" y="120"/>
                  <a:pt x="139" y="120"/>
                  <a:pt x="139" y="120"/>
                </a:cubicBezTo>
                <a:cubicBezTo>
                  <a:pt x="138" y="119"/>
                  <a:pt x="139" y="118"/>
                  <a:pt x="138" y="117"/>
                </a:cubicBezTo>
                <a:cubicBezTo>
                  <a:pt x="138" y="117"/>
                  <a:pt x="139" y="116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5"/>
                  <a:pt x="140" y="116"/>
                  <a:pt x="140" y="116"/>
                </a:cubicBezTo>
                <a:cubicBezTo>
                  <a:pt x="140" y="117"/>
                  <a:pt x="140" y="117"/>
                  <a:pt x="141" y="117"/>
                </a:cubicBezTo>
                <a:cubicBezTo>
                  <a:pt x="141" y="116"/>
                  <a:pt x="140" y="116"/>
                  <a:pt x="140" y="115"/>
                </a:cubicBezTo>
                <a:cubicBezTo>
                  <a:pt x="141" y="114"/>
                  <a:pt x="143" y="115"/>
                  <a:pt x="144" y="116"/>
                </a:cubicBezTo>
                <a:cubicBezTo>
                  <a:pt x="144" y="117"/>
                  <a:pt x="144" y="117"/>
                  <a:pt x="144" y="118"/>
                </a:cubicBezTo>
                <a:cubicBezTo>
                  <a:pt x="145" y="117"/>
                  <a:pt x="144" y="115"/>
                  <a:pt x="143" y="115"/>
                </a:cubicBezTo>
                <a:cubicBezTo>
                  <a:pt x="143" y="114"/>
                  <a:pt x="143" y="114"/>
                  <a:pt x="143" y="114"/>
                </a:cubicBezTo>
                <a:cubicBezTo>
                  <a:pt x="144" y="113"/>
                  <a:pt x="146" y="114"/>
                  <a:pt x="148" y="113"/>
                </a:cubicBezTo>
                <a:cubicBezTo>
                  <a:pt x="148" y="113"/>
                  <a:pt x="147" y="112"/>
                  <a:pt x="148" y="112"/>
                </a:cubicBezTo>
                <a:cubicBezTo>
                  <a:pt x="148" y="111"/>
                  <a:pt x="150" y="111"/>
                  <a:pt x="152" y="111"/>
                </a:cubicBezTo>
                <a:cubicBezTo>
                  <a:pt x="152" y="111"/>
                  <a:pt x="153" y="110"/>
                  <a:pt x="153" y="110"/>
                </a:cubicBezTo>
                <a:cubicBezTo>
                  <a:pt x="154" y="111"/>
                  <a:pt x="156" y="111"/>
                  <a:pt x="157" y="110"/>
                </a:cubicBezTo>
                <a:cubicBezTo>
                  <a:pt x="158" y="110"/>
                  <a:pt x="157" y="110"/>
                  <a:pt x="158" y="110"/>
                </a:cubicBezTo>
                <a:cubicBezTo>
                  <a:pt x="158" y="109"/>
                  <a:pt x="158" y="109"/>
                  <a:pt x="158" y="109"/>
                </a:cubicBezTo>
                <a:cubicBezTo>
                  <a:pt x="168" y="125"/>
                  <a:pt x="173" y="144"/>
                  <a:pt x="169" y="163"/>
                </a:cubicBezTo>
                <a:cubicBezTo>
                  <a:pt x="169" y="163"/>
                  <a:pt x="169" y="164"/>
                  <a:pt x="169" y="164"/>
                </a:cubicBezTo>
                <a:cubicBezTo>
                  <a:pt x="169" y="164"/>
                  <a:pt x="169" y="164"/>
                  <a:pt x="169" y="164"/>
                </a:cubicBezTo>
                <a:cubicBezTo>
                  <a:pt x="169" y="165"/>
                  <a:pt x="169" y="165"/>
                  <a:pt x="169" y="165"/>
                </a:cubicBezTo>
                <a:cubicBezTo>
                  <a:pt x="169" y="165"/>
                  <a:pt x="169" y="165"/>
                  <a:pt x="169" y="165"/>
                </a:cubicBezTo>
                <a:cubicBezTo>
                  <a:pt x="169" y="166"/>
                  <a:pt x="168" y="167"/>
                  <a:pt x="168" y="169"/>
                </a:cubicBezTo>
                <a:cubicBezTo>
                  <a:pt x="167" y="168"/>
                  <a:pt x="167" y="168"/>
                  <a:pt x="167" y="166"/>
                </a:cubicBezTo>
                <a:cubicBezTo>
                  <a:pt x="167" y="165"/>
                  <a:pt x="167" y="165"/>
                  <a:pt x="167" y="164"/>
                </a:cubicBezTo>
                <a:cubicBezTo>
                  <a:pt x="167" y="164"/>
                  <a:pt x="167" y="164"/>
                  <a:pt x="167" y="163"/>
                </a:cubicBezTo>
                <a:cubicBezTo>
                  <a:pt x="166" y="163"/>
                  <a:pt x="166" y="163"/>
                  <a:pt x="165" y="163"/>
                </a:cubicBezTo>
                <a:cubicBezTo>
                  <a:pt x="165" y="163"/>
                  <a:pt x="165" y="162"/>
                  <a:pt x="165" y="162"/>
                </a:cubicBezTo>
                <a:cubicBezTo>
                  <a:pt x="164" y="162"/>
                  <a:pt x="163" y="162"/>
                  <a:pt x="163" y="163"/>
                </a:cubicBezTo>
                <a:cubicBezTo>
                  <a:pt x="163" y="163"/>
                  <a:pt x="163" y="164"/>
                  <a:pt x="163" y="164"/>
                </a:cubicBezTo>
                <a:cubicBezTo>
                  <a:pt x="164" y="164"/>
                  <a:pt x="165" y="164"/>
                  <a:pt x="165" y="165"/>
                </a:cubicBezTo>
                <a:cubicBezTo>
                  <a:pt x="165" y="166"/>
                  <a:pt x="164" y="166"/>
                  <a:pt x="163" y="167"/>
                </a:cubicBezTo>
                <a:cubicBezTo>
                  <a:pt x="163" y="169"/>
                  <a:pt x="164" y="169"/>
                  <a:pt x="164" y="171"/>
                </a:cubicBezTo>
                <a:cubicBezTo>
                  <a:pt x="164" y="171"/>
                  <a:pt x="164" y="171"/>
                  <a:pt x="164" y="172"/>
                </a:cubicBezTo>
                <a:cubicBezTo>
                  <a:pt x="164" y="174"/>
                  <a:pt x="162" y="174"/>
                  <a:pt x="162" y="176"/>
                </a:cubicBezTo>
                <a:cubicBezTo>
                  <a:pt x="161" y="177"/>
                  <a:pt x="159" y="178"/>
                  <a:pt x="158" y="178"/>
                </a:cubicBezTo>
                <a:cubicBezTo>
                  <a:pt x="158" y="178"/>
                  <a:pt x="158" y="178"/>
                  <a:pt x="157" y="178"/>
                </a:cubicBezTo>
                <a:cubicBezTo>
                  <a:pt x="157" y="179"/>
                  <a:pt x="156" y="179"/>
                  <a:pt x="155" y="179"/>
                </a:cubicBezTo>
                <a:cubicBezTo>
                  <a:pt x="155" y="179"/>
                  <a:pt x="155" y="179"/>
                  <a:pt x="155" y="179"/>
                </a:cubicBezTo>
                <a:cubicBezTo>
                  <a:pt x="154" y="179"/>
                  <a:pt x="154" y="179"/>
                  <a:pt x="153" y="179"/>
                </a:cubicBezTo>
                <a:cubicBezTo>
                  <a:pt x="153" y="180"/>
                  <a:pt x="153" y="181"/>
                  <a:pt x="153" y="182"/>
                </a:cubicBezTo>
                <a:cubicBezTo>
                  <a:pt x="153" y="183"/>
                  <a:pt x="154" y="183"/>
                  <a:pt x="154" y="183"/>
                </a:cubicBezTo>
                <a:cubicBezTo>
                  <a:pt x="154" y="185"/>
                  <a:pt x="154" y="186"/>
                  <a:pt x="154" y="187"/>
                </a:cubicBezTo>
                <a:cubicBezTo>
                  <a:pt x="154" y="188"/>
                  <a:pt x="153" y="188"/>
                  <a:pt x="152" y="189"/>
                </a:cubicBezTo>
                <a:cubicBezTo>
                  <a:pt x="151" y="188"/>
                  <a:pt x="151" y="189"/>
                  <a:pt x="151" y="190"/>
                </a:cubicBezTo>
                <a:cubicBezTo>
                  <a:pt x="150" y="189"/>
                  <a:pt x="150" y="189"/>
                  <a:pt x="150" y="188"/>
                </a:cubicBezTo>
                <a:cubicBezTo>
                  <a:pt x="150" y="187"/>
                  <a:pt x="149" y="186"/>
                  <a:pt x="148" y="186"/>
                </a:cubicBezTo>
                <a:cubicBezTo>
                  <a:pt x="147" y="187"/>
                  <a:pt x="147" y="189"/>
                  <a:pt x="148" y="190"/>
                </a:cubicBezTo>
                <a:cubicBezTo>
                  <a:pt x="148" y="191"/>
                  <a:pt x="149" y="191"/>
                  <a:pt x="149" y="191"/>
                </a:cubicBezTo>
                <a:cubicBezTo>
                  <a:pt x="149" y="192"/>
                  <a:pt x="150" y="194"/>
                  <a:pt x="150" y="196"/>
                </a:cubicBezTo>
                <a:cubicBezTo>
                  <a:pt x="149" y="197"/>
                  <a:pt x="148" y="195"/>
                  <a:pt x="148" y="195"/>
                </a:cubicBezTo>
                <a:cubicBezTo>
                  <a:pt x="148" y="196"/>
                  <a:pt x="149" y="198"/>
                  <a:pt x="149" y="199"/>
                </a:cubicBezTo>
                <a:cubicBezTo>
                  <a:pt x="150" y="200"/>
                  <a:pt x="150" y="199"/>
                  <a:pt x="150" y="199"/>
                </a:cubicBezTo>
                <a:cubicBezTo>
                  <a:pt x="150" y="200"/>
                  <a:pt x="150" y="200"/>
                  <a:pt x="150" y="201"/>
                </a:cubicBezTo>
                <a:cubicBezTo>
                  <a:pt x="150" y="201"/>
                  <a:pt x="149" y="202"/>
                  <a:pt x="149" y="202"/>
                </a:cubicBezTo>
                <a:cubicBezTo>
                  <a:pt x="149" y="202"/>
                  <a:pt x="148" y="201"/>
                  <a:pt x="148" y="201"/>
                </a:cubicBezTo>
                <a:cubicBezTo>
                  <a:pt x="147" y="200"/>
                  <a:pt x="146" y="199"/>
                  <a:pt x="146" y="198"/>
                </a:cubicBezTo>
                <a:cubicBezTo>
                  <a:pt x="145" y="197"/>
                  <a:pt x="145" y="197"/>
                  <a:pt x="145" y="196"/>
                </a:cubicBezTo>
                <a:cubicBezTo>
                  <a:pt x="145" y="196"/>
                  <a:pt x="145" y="195"/>
                  <a:pt x="145" y="195"/>
                </a:cubicBezTo>
                <a:cubicBezTo>
                  <a:pt x="144" y="194"/>
                  <a:pt x="144" y="193"/>
                  <a:pt x="144" y="192"/>
                </a:cubicBezTo>
                <a:cubicBezTo>
                  <a:pt x="145" y="191"/>
                  <a:pt x="145" y="192"/>
                  <a:pt x="145" y="193"/>
                </a:cubicBezTo>
                <a:cubicBezTo>
                  <a:pt x="146" y="193"/>
                  <a:pt x="146" y="194"/>
                  <a:pt x="147" y="194"/>
                </a:cubicBezTo>
                <a:cubicBezTo>
                  <a:pt x="147" y="192"/>
                  <a:pt x="146" y="189"/>
                  <a:pt x="146" y="188"/>
                </a:cubicBezTo>
                <a:cubicBezTo>
                  <a:pt x="147" y="186"/>
                  <a:pt x="146" y="183"/>
                  <a:pt x="146" y="182"/>
                </a:cubicBezTo>
                <a:cubicBezTo>
                  <a:pt x="145" y="182"/>
                  <a:pt x="144" y="182"/>
                  <a:pt x="144" y="181"/>
                </a:cubicBezTo>
                <a:cubicBezTo>
                  <a:pt x="145" y="179"/>
                  <a:pt x="143" y="177"/>
                  <a:pt x="143" y="175"/>
                </a:cubicBezTo>
                <a:cubicBezTo>
                  <a:pt x="142" y="176"/>
                  <a:pt x="141" y="176"/>
                  <a:pt x="140" y="176"/>
                </a:cubicBezTo>
                <a:cubicBezTo>
                  <a:pt x="139" y="178"/>
                  <a:pt x="137" y="179"/>
                  <a:pt x="135" y="181"/>
                </a:cubicBezTo>
                <a:cubicBezTo>
                  <a:pt x="135" y="183"/>
                  <a:pt x="134" y="184"/>
                  <a:pt x="134" y="186"/>
                </a:cubicBezTo>
                <a:cubicBezTo>
                  <a:pt x="133" y="186"/>
                  <a:pt x="133" y="187"/>
                  <a:pt x="132" y="187"/>
                </a:cubicBezTo>
                <a:cubicBezTo>
                  <a:pt x="132" y="187"/>
                  <a:pt x="132" y="186"/>
                  <a:pt x="132" y="186"/>
                </a:cubicBezTo>
                <a:cubicBezTo>
                  <a:pt x="131" y="184"/>
                  <a:pt x="131" y="183"/>
                  <a:pt x="130" y="180"/>
                </a:cubicBezTo>
                <a:cubicBezTo>
                  <a:pt x="131" y="179"/>
                  <a:pt x="130" y="179"/>
                  <a:pt x="130" y="178"/>
                </a:cubicBezTo>
                <a:cubicBezTo>
                  <a:pt x="130" y="177"/>
                  <a:pt x="131" y="176"/>
                  <a:pt x="131" y="175"/>
                </a:cubicBezTo>
                <a:cubicBezTo>
                  <a:pt x="131" y="175"/>
                  <a:pt x="131" y="175"/>
                  <a:pt x="131" y="175"/>
                </a:cubicBezTo>
                <a:cubicBezTo>
                  <a:pt x="131" y="174"/>
                  <a:pt x="131" y="174"/>
                  <a:pt x="130" y="174"/>
                </a:cubicBezTo>
                <a:cubicBezTo>
                  <a:pt x="130" y="174"/>
                  <a:pt x="130" y="175"/>
                  <a:pt x="130" y="175"/>
                </a:cubicBezTo>
                <a:cubicBezTo>
                  <a:pt x="129" y="175"/>
                  <a:pt x="129" y="174"/>
                  <a:pt x="129" y="173"/>
                </a:cubicBezTo>
                <a:cubicBezTo>
                  <a:pt x="128" y="172"/>
                  <a:pt x="127" y="172"/>
                  <a:pt x="127" y="170"/>
                </a:cubicBezTo>
                <a:cubicBezTo>
                  <a:pt x="124" y="170"/>
                  <a:pt x="123" y="169"/>
                  <a:pt x="121" y="168"/>
                </a:cubicBezTo>
                <a:cubicBezTo>
                  <a:pt x="120" y="168"/>
                  <a:pt x="120" y="168"/>
                  <a:pt x="120" y="167"/>
                </a:cubicBezTo>
                <a:cubicBezTo>
                  <a:pt x="119" y="167"/>
                  <a:pt x="119" y="167"/>
                  <a:pt x="118" y="167"/>
                </a:cubicBezTo>
                <a:cubicBezTo>
                  <a:pt x="117" y="166"/>
                  <a:pt x="117" y="163"/>
                  <a:pt x="115" y="164"/>
                </a:cubicBezTo>
                <a:cubicBezTo>
                  <a:pt x="115" y="165"/>
                  <a:pt x="116" y="165"/>
                  <a:pt x="116" y="166"/>
                </a:cubicBezTo>
                <a:cubicBezTo>
                  <a:pt x="116" y="166"/>
                  <a:pt x="116" y="167"/>
                  <a:pt x="116" y="167"/>
                </a:cubicBezTo>
                <a:cubicBezTo>
                  <a:pt x="116" y="168"/>
                  <a:pt x="117" y="167"/>
                  <a:pt x="117" y="168"/>
                </a:cubicBezTo>
                <a:cubicBezTo>
                  <a:pt x="117" y="168"/>
                  <a:pt x="117" y="169"/>
                  <a:pt x="118" y="169"/>
                </a:cubicBezTo>
                <a:cubicBezTo>
                  <a:pt x="119" y="169"/>
                  <a:pt x="119" y="169"/>
                  <a:pt x="120" y="168"/>
                </a:cubicBezTo>
                <a:cubicBezTo>
                  <a:pt x="120" y="168"/>
                  <a:pt x="121" y="169"/>
                  <a:pt x="121" y="170"/>
                </a:cubicBezTo>
                <a:cubicBezTo>
                  <a:pt x="121" y="170"/>
                  <a:pt x="122" y="171"/>
                  <a:pt x="122" y="171"/>
                </a:cubicBezTo>
                <a:cubicBezTo>
                  <a:pt x="122" y="174"/>
                  <a:pt x="121" y="174"/>
                  <a:pt x="120" y="176"/>
                </a:cubicBezTo>
                <a:cubicBezTo>
                  <a:pt x="118" y="176"/>
                  <a:pt x="116" y="177"/>
                  <a:pt x="115" y="178"/>
                </a:cubicBezTo>
                <a:cubicBezTo>
                  <a:pt x="113" y="178"/>
                  <a:pt x="111" y="180"/>
                  <a:pt x="110" y="178"/>
                </a:cubicBezTo>
                <a:cubicBezTo>
                  <a:pt x="110" y="176"/>
                  <a:pt x="110" y="174"/>
                  <a:pt x="110" y="173"/>
                </a:cubicBezTo>
                <a:cubicBezTo>
                  <a:pt x="109" y="172"/>
                  <a:pt x="109" y="171"/>
                  <a:pt x="108" y="170"/>
                </a:cubicBezTo>
                <a:cubicBezTo>
                  <a:pt x="109" y="168"/>
                  <a:pt x="108" y="168"/>
                  <a:pt x="107" y="166"/>
                </a:cubicBezTo>
                <a:cubicBezTo>
                  <a:pt x="107" y="165"/>
                  <a:pt x="107" y="163"/>
                  <a:pt x="106" y="164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6" y="166"/>
                  <a:pt x="107" y="169"/>
                  <a:pt x="107" y="171"/>
                </a:cubicBezTo>
                <a:cubicBezTo>
                  <a:pt x="107" y="172"/>
                  <a:pt x="108" y="174"/>
                  <a:pt x="108" y="175"/>
                </a:cubicBezTo>
                <a:cubicBezTo>
                  <a:pt x="108" y="176"/>
                  <a:pt x="109" y="176"/>
                  <a:pt x="109" y="177"/>
                </a:cubicBezTo>
                <a:cubicBezTo>
                  <a:pt x="109" y="178"/>
                  <a:pt x="110" y="179"/>
                  <a:pt x="110" y="179"/>
                </a:cubicBezTo>
                <a:cubicBezTo>
                  <a:pt x="111" y="180"/>
                  <a:pt x="111" y="181"/>
                  <a:pt x="112" y="181"/>
                </a:cubicBezTo>
                <a:cubicBezTo>
                  <a:pt x="113" y="181"/>
                  <a:pt x="114" y="179"/>
                  <a:pt x="116" y="181"/>
                </a:cubicBezTo>
                <a:cubicBezTo>
                  <a:pt x="115" y="181"/>
                  <a:pt x="115" y="182"/>
                  <a:pt x="114" y="183"/>
                </a:cubicBezTo>
                <a:cubicBezTo>
                  <a:pt x="113" y="184"/>
                  <a:pt x="113" y="186"/>
                  <a:pt x="112" y="187"/>
                </a:cubicBezTo>
                <a:cubicBezTo>
                  <a:pt x="112" y="188"/>
                  <a:pt x="111" y="189"/>
                  <a:pt x="110" y="189"/>
                </a:cubicBezTo>
                <a:cubicBezTo>
                  <a:pt x="109" y="190"/>
                  <a:pt x="107" y="191"/>
                  <a:pt x="107" y="192"/>
                </a:cubicBezTo>
                <a:cubicBezTo>
                  <a:pt x="107" y="192"/>
                  <a:pt x="105" y="195"/>
                  <a:pt x="105" y="196"/>
                </a:cubicBezTo>
                <a:cubicBezTo>
                  <a:pt x="105" y="197"/>
                  <a:pt x="105" y="198"/>
                  <a:pt x="105" y="199"/>
                </a:cubicBezTo>
                <a:cubicBezTo>
                  <a:pt x="106" y="200"/>
                  <a:pt x="105" y="200"/>
                  <a:pt x="106" y="200"/>
                </a:cubicBezTo>
                <a:cubicBezTo>
                  <a:pt x="105" y="203"/>
                  <a:pt x="105" y="204"/>
                  <a:pt x="104" y="205"/>
                </a:cubicBezTo>
                <a:cubicBezTo>
                  <a:pt x="104" y="205"/>
                  <a:pt x="103" y="206"/>
                  <a:pt x="103" y="206"/>
                </a:cubicBezTo>
                <a:cubicBezTo>
                  <a:pt x="102" y="207"/>
                  <a:pt x="101" y="207"/>
                  <a:pt x="101" y="208"/>
                </a:cubicBezTo>
                <a:cubicBezTo>
                  <a:pt x="101" y="209"/>
                  <a:pt x="101" y="210"/>
                  <a:pt x="100" y="211"/>
                </a:cubicBezTo>
                <a:cubicBezTo>
                  <a:pt x="100" y="212"/>
                  <a:pt x="100" y="212"/>
                  <a:pt x="99" y="212"/>
                </a:cubicBezTo>
                <a:cubicBezTo>
                  <a:pt x="99" y="213"/>
                  <a:pt x="99" y="213"/>
                  <a:pt x="99" y="214"/>
                </a:cubicBezTo>
                <a:cubicBezTo>
                  <a:pt x="98" y="216"/>
                  <a:pt x="96" y="217"/>
                  <a:pt x="95" y="218"/>
                </a:cubicBezTo>
                <a:cubicBezTo>
                  <a:pt x="95" y="219"/>
                  <a:pt x="95" y="219"/>
                  <a:pt x="94" y="219"/>
                </a:cubicBezTo>
                <a:cubicBezTo>
                  <a:pt x="92" y="219"/>
                  <a:pt x="88" y="220"/>
                  <a:pt x="87" y="217"/>
                </a:cubicBezTo>
                <a:cubicBezTo>
                  <a:pt x="88" y="216"/>
                  <a:pt x="88" y="215"/>
                  <a:pt x="87" y="215"/>
                </a:cubicBezTo>
                <a:cubicBezTo>
                  <a:pt x="86" y="213"/>
                  <a:pt x="87" y="210"/>
                  <a:pt x="86" y="208"/>
                </a:cubicBezTo>
                <a:cubicBezTo>
                  <a:pt x="87" y="207"/>
                  <a:pt x="86" y="206"/>
                  <a:pt x="86" y="205"/>
                </a:cubicBezTo>
                <a:cubicBezTo>
                  <a:pt x="86" y="204"/>
                  <a:pt x="86" y="203"/>
                  <a:pt x="86" y="202"/>
                </a:cubicBezTo>
                <a:cubicBezTo>
                  <a:pt x="86" y="199"/>
                  <a:pt x="89" y="197"/>
                  <a:pt x="88" y="194"/>
                </a:cubicBezTo>
                <a:cubicBezTo>
                  <a:pt x="88" y="193"/>
                  <a:pt x="88" y="193"/>
                  <a:pt x="88" y="192"/>
                </a:cubicBezTo>
                <a:cubicBezTo>
                  <a:pt x="88" y="189"/>
                  <a:pt x="86" y="188"/>
                  <a:pt x="86" y="186"/>
                </a:cubicBezTo>
                <a:cubicBezTo>
                  <a:pt x="86" y="185"/>
                  <a:pt x="87" y="184"/>
                  <a:pt x="87" y="183"/>
                </a:cubicBezTo>
                <a:cubicBezTo>
                  <a:pt x="87" y="182"/>
                  <a:pt x="87" y="182"/>
                  <a:pt x="87" y="181"/>
                </a:cubicBezTo>
                <a:cubicBezTo>
                  <a:pt x="85" y="181"/>
                  <a:pt x="84" y="181"/>
                  <a:pt x="84" y="180"/>
                </a:cubicBezTo>
                <a:cubicBezTo>
                  <a:pt x="84" y="180"/>
                  <a:pt x="83" y="180"/>
                  <a:pt x="83" y="179"/>
                </a:cubicBezTo>
                <a:cubicBezTo>
                  <a:pt x="82" y="180"/>
                  <a:pt x="80" y="180"/>
                  <a:pt x="79" y="180"/>
                </a:cubicBezTo>
                <a:cubicBezTo>
                  <a:pt x="79" y="179"/>
                  <a:pt x="77" y="179"/>
                  <a:pt x="77" y="180"/>
                </a:cubicBezTo>
                <a:cubicBezTo>
                  <a:pt x="76" y="180"/>
                  <a:pt x="75" y="179"/>
                  <a:pt x="75" y="178"/>
                </a:cubicBezTo>
                <a:cubicBezTo>
                  <a:pt x="74" y="178"/>
                  <a:pt x="74" y="177"/>
                  <a:pt x="74" y="177"/>
                </a:cubicBezTo>
                <a:cubicBezTo>
                  <a:pt x="74" y="174"/>
                  <a:pt x="72" y="174"/>
                  <a:pt x="72" y="172"/>
                </a:cubicBezTo>
                <a:cubicBezTo>
                  <a:pt x="72" y="171"/>
                  <a:pt x="71" y="170"/>
                  <a:pt x="71" y="169"/>
                </a:cubicBezTo>
                <a:cubicBezTo>
                  <a:pt x="72" y="167"/>
                  <a:pt x="72" y="167"/>
                  <a:pt x="72" y="165"/>
                </a:cubicBezTo>
                <a:cubicBezTo>
                  <a:pt x="72" y="164"/>
                  <a:pt x="72" y="164"/>
                  <a:pt x="72" y="163"/>
                </a:cubicBezTo>
                <a:cubicBezTo>
                  <a:pt x="72" y="163"/>
                  <a:pt x="72" y="162"/>
                  <a:pt x="72" y="162"/>
                </a:cubicBezTo>
                <a:cubicBezTo>
                  <a:pt x="73" y="161"/>
                  <a:pt x="74" y="160"/>
                  <a:pt x="74" y="159"/>
                </a:cubicBezTo>
                <a:cubicBezTo>
                  <a:pt x="75" y="158"/>
                  <a:pt x="76" y="157"/>
                  <a:pt x="77" y="157"/>
                </a:cubicBezTo>
                <a:cubicBezTo>
                  <a:pt x="77" y="156"/>
                  <a:pt x="78" y="156"/>
                  <a:pt x="78" y="156"/>
                </a:cubicBezTo>
                <a:cubicBezTo>
                  <a:pt x="78" y="154"/>
                  <a:pt x="78" y="154"/>
                  <a:pt x="78" y="154"/>
                </a:cubicBezTo>
                <a:cubicBezTo>
                  <a:pt x="79" y="153"/>
                  <a:pt x="80" y="153"/>
                  <a:pt x="81" y="151"/>
                </a:cubicBezTo>
                <a:cubicBezTo>
                  <a:pt x="82" y="151"/>
                  <a:pt x="82" y="151"/>
                  <a:pt x="83" y="152"/>
                </a:cubicBezTo>
                <a:cubicBezTo>
                  <a:pt x="84" y="151"/>
                  <a:pt x="87" y="152"/>
                  <a:pt x="89" y="151"/>
                </a:cubicBezTo>
                <a:cubicBezTo>
                  <a:pt x="89" y="151"/>
                  <a:pt x="90" y="152"/>
                  <a:pt x="91" y="151"/>
                </a:cubicBezTo>
                <a:cubicBezTo>
                  <a:pt x="91" y="152"/>
                  <a:pt x="92" y="152"/>
                  <a:pt x="93" y="152"/>
                </a:cubicBezTo>
                <a:cubicBezTo>
                  <a:pt x="92" y="154"/>
                  <a:pt x="93" y="154"/>
                  <a:pt x="92" y="155"/>
                </a:cubicBezTo>
                <a:cubicBezTo>
                  <a:pt x="93" y="156"/>
                  <a:pt x="94" y="157"/>
                  <a:pt x="95" y="157"/>
                </a:cubicBezTo>
                <a:cubicBezTo>
                  <a:pt x="95" y="158"/>
                  <a:pt x="95" y="159"/>
                  <a:pt x="96" y="159"/>
                </a:cubicBezTo>
                <a:cubicBezTo>
                  <a:pt x="96" y="158"/>
                  <a:pt x="96" y="158"/>
                  <a:pt x="96" y="158"/>
                </a:cubicBezTo>
                <a:cubicBezTo>
                  <a:pt x="99" y="156"/>
                  <a:pt x="100" y="160"/>
                  <a:pt x="103" y="160"/>
                </a:cubicBezTo>
                <a:cubicBezTo>
                  <a:pt x="103" y="160"/>
                  <a:pt x="104" y="159"/>
                  <a:pt x="104" y="159"/>
                </a:cubicBezTo>
                <a:cubicBezTo>
                  <a:pt x="105" y="159"/>
                  <a:pt x="105" y="160"/>
                  <a:pt x="106" y="160"/>
                </a:cubicBezTo>
                <a:cubicBezTo>
                  <a:pt x="107" y="158"/>
                  <a:pt x="108" y="157"/>
                  <a:pt x="108" y="155"/>
                </a:cubicBezTo>
                <a:cubicBezTo>
                  <a:pt x="107" y="155"/>
                  <a:pt x="107" y="156"/>
                  <a:pt x="106" y="156"/>
                </a:cubicBezTo>
                <a:cubicBezTo>
                  <a:pt x="105" y="155"/>
                  <a:pt x="104" y="155"/>
                  <a:pt x="103" y="155"/>
                </a:cubicBezTo>
                <a:cubicBezTo>
                  <a:pt x="103" y="154"/>
                  <a:pt x="102" y="154"/>
                  <a:pt x="102" y="153"/>
                </a:cubicBezTo>
                <a:cubicBezTo>
                  <a:pt x="102" y="152"/>
                  <a:pt x="102" y="151"/>
                  <a:pt x="102" y="151"/>
                </a:cubicBezTo>
                <a:cubicBezTo>
                  <a:pt x="102" y="150"/>
                  <a:pt x="102" y="150"/>
                  <a:pt x="102" y="150"/>
                </a:cubicBezTo>
                <a:cubicBezTo>
                  <a:pt x="102" y="149"/>
                  <a:pt x="101" y="150"/>
                  <a:pt x="101" y="150"/>
                </a:cubicBezTo>
                <a:cubicBezTo>
                  <a:pt x="100" y="150"/>
                  <a:pt x="100" y="150"/>
                  <a:pt x="100" y="150"/>
                </a:cubicBezTo>
                <a:cubicBezTo>
                  <a:pt x="100" y="152"/>
                  <a:pt x="100" y="154"/>
                  <a:pt x="99" y="154"/>
                </a:cubicBezTo>
                <a:cubicBezTo>
                  <a:pt x="99" y="152"/>
                  <a:pt x="99" y="151"/>
                  <a:pt x="98" y="150"/>
                </a:cubicBezTo>
                <a:cubicBezTo>
                  <a:pt x="98" y="149"/>
                  <a:pt x="98" y="149"/>
                  <a:pt x="98" y="149"/>
                </a:cubicBezTo>
                <a:cubicBezTo>
                  <a:pt x="98" y="147"/>
                  <a:pt x="97" y="146"/>
                  <a:pt x="96" y="146"/>
                </a:cubicBezTo>
                <a:cubicBezTo>
                  <a:pt x="96" y="147"/>
                  <a:pt x="96" y="148"/>
                  <a:pt x="97" y="149"/>
                </a:cubicBezTo>
                <a:cubicBezTo>
                  <a:pt x="97" y="149"/>
                  <a:pt x="96" y="149"/>
                  <a:pt x="96" y="149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6" y="150"/>
                  <a:pt x="96" y="151"/>
                  <a:pt x="96" y="151"/>
                </a:cubicBezTo>
                <a:cubicBezTo>
                  <a:pt x="95" y="151"/>
                  <a:pt x="95" y="150"/>
                  <a:pt x="94" y="149"/>
                </a:cubicBezTo>
                <a:cubicBezTo>
                  <a:pt x="94" y="149"/>
                  <a:pt x="94" y="148"/>
                  <a:pt x="94" y="148"/>
                </a:cubicBezTo>
                <a:cubicBezTo>
                  <a:pt x="94" y="147"/>
                  <a:pt x="94" y="145"/>
                  <a:pt x="93" y="144"/>
                </a:cubicBezTo>
                <a:cubicBezTo>
                  <a:pt x="92" y="144"/>
                  <a:pt x="91" y="145"/>
                  <a:pt x="90" y="145"/>
                </a:cubicBezTo>
                <a:cubicBezTo>
                  <a:pt x="90" y="145"/>
                  <a:pt x="89" y="145"/>
                  <a:pt x="88" y="145"/>
                </a:cubicBezTo>
                <a:cubicBezTo>
                  <a:pt x="88" y="146"/>
                  <a:pt x="87" y="147"/>
                  <a:pt x="86" y="147"/>
                </a:cubicBezTo>
                <a:cubicBezTo>
                  <a:pt x="86" y="147"/>
                  <a:pt x="86" y="147"/>
                  <a:pt x="85" y="147"/>
                </a:cubicBezTo>
                <a:cubicBezTo>
                  <a:pt x="85" y="150"/>
                  <a:pt x="83" y="151"/>
                  <a:pt x="82" y="151"/>
                </a:cubicBezTo>
                <a:cubicBezTo>
                  <a:pt x="81" y="150"/>
                  <a:pt x="81" y="151"/>
                  <a:pt x="81" y="151"/>
                </a:cubicBezTo>
                <a:cubicBezTo>
                  <a:pt x="80" y="150"/>
                  <a:pt x="80" y="150"/>
                  <a:pt x="79" y="149"/>
                </a:cubicBezTo>
                <a:cubicBezTo>
                  <a:pt x="79" y="148"/>
                  <a:pt x="79" y="147"/>
                  <a:pt x="79" y="146"/>
                </a:cubicBezTo>
                <a:cubicBezTo>
                  <a:pt x="80" y="145"/>
                  <a:pt x="80" y="144"/>
                  <a:pt x="80" y="143"/>
                </a:cubicBezTo>
                <a:cubicBezTo>
                  <a:pt x="81" y="142"/>
                  <a:pt x="83" y="143"/>
                  <a:pt x="85" y="143"/>
                </a:cubicBezTo>
                <a:cubicBezTo>
                  <a:pt x="85" y="143"/>
                  <a:pt x="85" y="142"/>
                  <a:pt x="85" y="141"/>
                </a:cubicBezTo>
                <a:cubicBezTo>
                  <a:pt x="85" y="140"/>
                  <a:pt x="84" y="139"/>
                  <a:pt x="84" y="138"/>
                </a:cubicBezTo>
                <a:cubicBezTo>
                  <a:pt x="84" y="137"/>
                  <a:pt x="85" y="138"/>
                  <a:pt x="86" y="137"/>
                </a:cubicBezTo>
                <a:cubicBezTo>
                  <a:pt x="86" y="137"/>
                  <a:pt x="86" y="137"/>
                  <a:pt x="86" y="137"/>
                </a:cubicBezTo>
                <a:cubicBezTo>
                  <a:pt x="87" y="137"/>
                  <a:pt x="88" y="136"/>
                  <a:pt x="89" y="135"/>
                </a:cubicBezTo>
                <a:cubicBezTo>
                  <a:pt x="90" y="134"/>
                  <a:pt x="91" y="134"/>
                  <a:pt x="92" y="133"/>
                </a:cubicBezTo>
                <a:close/>
                <a:moveTo>
                  <a:pt x="82" y="114"/>
                </a:moveTo>
                <a:cubicBezTo>
                  <a:pt x="81" y="114"/>
                  <a:pt x="81" y="115"/>
                  <a:pt x="80" y="116"/>
                </a:cubicBezTo>
                <a:cubicBezTo>
                  <a:pt x="79" y="116"/>
                  <a:pt x="76" y="117"/>
                  <a:pt x="76" y="114"/>
                </a:cubicBezTo>
                <a:cubicBezTo>
                  <a:pt x="74" y="113"/>
                  <a:pt x="76" y="109"/>
                  <a:pt x="77" y="112"/>
                </a:cubicBezTo>
                <a:cubicBezTo>
                  <a:pt x="79" y="112"/>
                  <a:pt x="80" y="112"/>
                  <a:pt x="82" y="112"/>
                </a:cubicBezTo>
                <a:cubicBezTo>
                  <a:pt x="82" y="113"/>
                  <a:pt x="82" y="114"/>
                  <a:pt x="82" y="114"/>
                </a:cubicBezTo>
                <a:close/>
                <a:moveTo>
                  <a:pt x="84" y="130"/>
                </a:moveTo>
                <a:cubicBezTo>
                  <a:pt x="83" y="131"/>
                  <a:pt x="84" y="132"/>
                  <a:pt x="83" y="133"/>
                </a:cubicBezTo>
                <a:cubicBezTo>
                  <a:pt x="82" y="133"/>
                  <a:pt x="82" y="133"/>
                  <a:pt x="81" y="133"/>
                </a:cubicBezTo>
                <a:cubicBezTo>
                  <a:pt x="81" y="133"/>
                  <a:pt x="81" y="132"/>
                  <a:pt x="80" y="132"/>
                </a:cubicBezTo>
                <a:cubicBezTo>
                  <a:pt x="81" y="132"/>
                  <a:pt x="81" y="131"/>
                  <a:pt x="81" y="130"/>
                </a:cubicBezTo>
                <a:cubicBezTo>
                  <a:pt x="82" y="130"/>
                  <a:pt x="83" y="128"/>
                  <a:pt x="84" y="130"/>
                </a:cubicBezTo>
                <a:close/>
                <a:moveTo>
                  <a:pt x="87" y="135"/>
                </a:moveTo>
                <a:cubicBezTo>
                  <a:pt x="86" y="135"/>
                  <a:pt x="85" y="135"/>
                  <a:pt x="84" y="136"/>
                </a:cubicBezTo>
                <a:cubicBezTo>
                  <a:pt x="84" y="136"/>
                  <a:pt x="83" y="136"/>
                  <a:pt x="83" y="135"/>
                </a:cubicBezTo>
                <a:cubicBezTo>
                  <a:pt x="83" y="134"/>
                  <a:pt x="84" y="135"/>
                  <a:pt x="84" y="134"/>
                </a:cubicBezTo>
                <a:cubicBezTo>
                  <a:pt x="85" y="134"/>
                  <a:pt x="84" y="134"/>
                  <a:pt x="84" y="134"/>
                </a:cubicBezTo>
                <a:cubicBezTo>
                  <a:pt x="84" y="133"/>
                  <a:pt x="85" y="133"/>
                  <a:pt x="84" y="132"/>
                </a:cubicBezTo>
                <a:cubicBezTo>
                  <a:pt x="85" y="132"/>
                  <a:pt x="85" y="132"/>
                  <a:pt x="85" y="132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5" y="131"/>
                  <a:pt x="85" y="130"/>
                  <a:pt x="84" y="130"/>
                </a:cubicBezTo>
                <a:cubicBezTo>
                  <a:pt x="84" y="130"/>
                  <a:pt x="84" y="129"/>
                  <a:pt x="84" y="129"/>
                </a:cubicBezTo>
                <a:cubicBezTo>
                  <a:pt x="84" y="129"/>
                  <a:pt x="84" y="128"/>
                  <a:pt x="84" y="128"/>
                </a:cubicBezTo>
                <a:cubicBezTo>
                  <a:pt x="84" y="127"/>
                  <a:pt x="84" y="127"/>
                  <a:pt x="84" y="126"/>
                </a:cubicBezTo>
                <a:cubicBezTo>
                  <a:pt x="84" y="125"/>
                  <a:pt x="85" y="125"/>
                  <a:pt x="86" y="125"/>
                </a:cubicBezTo>
                <a:cubicBezTo>
                  <a:pt x="86" y="126"/>
                  <a:pt x="86" y="126"/>
                  <a:pt x="86" y="126"/>
                </a:cubicBezTo>
                <a:cubicBezTo>
                  <a:pt x="86" y="126"/>
                  <a:pt x="87" y="126"/>
                  <a:pt x="87" y="126"/>
                </a:cubicBezTo>
                <a:cubicBezTo>
                  <a:pt x="87" y="127"/>
                  <a:pt x="87" y="128"/>
                  <a:pt x="86" y="128"/>
                </a:cubicBezTo>
                <a:cubicBezTo>
                  <a:pt x="87" y="129"/>
                  <a:pt x="88" y="130"/>
                  <a:pt x="88" y="132"/>
                </a:cubicBezTo>
                <a:cubicBezTo>
                  <a:pt x="89" y="132"/>
                  <a:pt x="89" y="135"/>
                  <a:pt x="87" y="135"/>
                </a:cubicBezTo>
                <a:close/>
                <a:moveTo>
                  <a:pt x="76" y="79"/>
                </a:moveTo>
                <a:cubicBezTo>
                  <a:pt x="77" y="79"/>
                  <a:pt x="77" y="80"/>
                  <a:pt x="78" y="80"/>
                </a:cubicBezTo>
                <a:cubicBezTo>
                  <a:pt x="78" y="80"/>
                  <a:pt x="79" y="80"/>
                  <a:pt x="79" y="80"/>
                </a:cubicBezTo>
                <a:cubicBezTo>
                  <a:pt x="80" y="81"/>
                  <a:pt x="81" y="81"/>
                  <a:pt x="82" y="83"/>
                </a:cubicBezTo>
                <a:cubicBezTo>
                  <a:pt x="81" y="83"/>
                  <a:pt x="80" y="83"/>
                  <a:pt x="80" y="83"/>
                </a:cubicBezTo>
                <a:cubicBezTo>
                  <a:pt x="80" y="84"/>
                  <a:pt x="81" y="84"/>
                  <a:pt x="81" y="84"/>
                </a:cubicBezTo>
                <a:cubicBezTo>
                  <a:pt x="81" y="84"/>
                  <a:pt x="81" y="85"/>
                  <a:pt x="81" y="85"/>
                </a:cubicBezTo>
                <a:cubicBezTo>
                  <a:pt x="82" y="85"/>
                  <a:pt x="85" y="84"/>
                  <a:pt x="86" y="86"/>
                </a:cubicBezTo>
                <a:cubicBezTo>
                  <a:pt x="87" y="86"/>
                  <a:pt x="87" y="85"/>
                  <a:pt x="87" y="86"/>
                </a:cubicBezTo>
                <a:cubicBezTo>
                  <a:pt x="86" y="87"/>
                  <a:pt x="85" y="88"/>
                  <a:pt x="83" y="89"/>
                </a:cubicBezTo>
                <a:cubicBezTo>
                  <a:pt x="82" y="90"/>
                  <a:pt x="81" y="90"/>
                  <a:pt x="81" y="92"/>
                </a:cubicBezTo>
                <a:cubicBezTo>
                  <a:pt x="81" y="93"/>
                  <a:pt x="82" y="93"/>
                  <a:pt x="82" y="95"/>
                </a:cubicBezTo>
                <a:cubicBezTo>
                  <a:pt x="81" y="95"/>
                  <a:pt x="81" y="95"/>
                  <a:pt x="81" y="95"/>
                </a:cubicBezTo>
                <a:cubicBezTo>
                  <a:pt x="81" y="96"/>
                  <a:pt x="81" y="96"/>
                  <a:pt x="80" y="97"/>
                </a:cubicBezTo>
                <a:cubicBezTo>
                  <a:pt x="80" y="97"/>
                  <a:pt x="80" y="97"/>
                  <a:pt x="80" y="98"/>
                </a:cubicBezTo>
                <a:cubicBezTo>
                  <a:pt x="80" y="98"/>
                  <a:pt x="80" y="99"/>
                  <a:pt x="80" y="99"/>
                </a:cubicBezTo>
                <a:cubicBezTo>
                  <a:pt x="80" y="100"/>
                  <a:pt x="79" y="100"/>
                  <a:pt x="79" y="101"/>
                </a:cubicBezTo>
                <a:cubicBezTo>
                  <a:pt x="78" y="101"/>
                  <a:pt x="78" y="100"/>
                  <a:pt x="77" y="100"/>
                </a:cubicBezTo>
                <a:cubicBezTo>
                  <a:pt x="77" y="101"/>
                  <a:pt x="77" y="100"/>
                  <a:pt x="78" y="101"/>
                </a:cubicBezTo>
                <a:cubicBezTo>
                  <a:pt x="77" y="102"/>
                  <a:pt x="78" y="103"/>
                  <a:pt x="78" y="105"/>
                </a:cubicBezTo>
                <a:cubicBezTo>
                  <a:pt x="77" y="104"/>
                  <a:pt x="76" y="103"/>
                  <a:pt x="75" y="104"/>
                </a:cubicBezTo>
                <a:cubicBezTo>
                  <a:pt x="75" y="105"/>
                  <a:pt x="76" y="105"/>
                  <a:pt x="77" y="105"/>
                </a:cubicBezTo>
                <a:cubicBezTo>
                  <a:pt x="77" y="105"/>
                  <a:pt x="77" y="105"/>
                  <a:pt x="77" y="106"/>
                </a:cubicBezTo>
                <a:cubicBezTo>
                  <a:pt x="75" y="106"/>
                  <a:pt x="73" y="108"/>
                  <a:pt x="70" y="107"/>
                </a:cubicBezTo>
                <a:cubicBezTo>
                  <a:pt x="70" y="107"/>
                  <a:pt x="70" y="108"/>
                  <a:pt x="70" y="108"/>
                </a:cubicBezTo>
                <a:cubicBezTo>
                  <a:pt x="69" y="108"/>
                  <a:pt x="68" y="108"/>
                  <a:pt x="68" y="109"/>
                </a:cubicBezTo>
                <a:cubicBezTo>
                  <a:pt x="67" y="109"/>
                  <a:pt x="67" y="110"/>
                  <a:pt x="66" y="110"/>
                </a:cubicBezTo>
                <a:cubicBezTo>
                  <a:pt x="66" y="110"/>
                  <a:pt x="66" y="110"/>
                  <a:pt x="66" y="110"/>
                </a:cubicBezTo>
                <a:cubicBezTo>
                  <a:pt x="64" y="110"/>
                  <a:pt x="64" y="112"/>
                  <a:pt x="63" y="112"/>
                </a:cubicBezTo>
                <a:cubicBezTo>
                  <a:pt x="62" y="114"/>
                  <a:pt x="62" y="115"/>
                  <a:pt x="61" y="116"/>
                </a:cubicBezTo>
                <a:cubicBezTo>
                  <a:pt x="61" y="116"/>
                  <a:pt x="61" y="116"/>
                  <a:pt x="61" y="116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59" y="114"/>
                  <a:pt x="58" y="114"/>
                  <a:pt x="56" y="113"/>
                </a:cubicBezTo>
                <a:cubicBezTo>
                  <a:pt x="57" y="111"/>
                  <a:pt x="56" y="110"/>
                  <a:pt x="56" y="108"/>
                </a:cubicBezTo>
                <a:cubicBezTo>
                  <a:pt x="56" y="108"/>
                  <a:pt x="55" y="107"/>
                  <a:pt x="55" y="105"/>
                </a:cubicBezTo>
                <a:cubicBezTo>
                  <a:pt x="55" y="104"/>
                  <a:pt x="57" y="104"/>
                  <a:pt x="57" y="103"/>
                </a:cubicBezTo>
                <a:cubicBezTo>
                  <a:pt x="57" y="103"/>
                  <a:pt x="58" y="102"/>
                  <a:pt x="58" y="102"/>
                </a:cubicBezTo>
                <a:cubicBezTo>
                  <a:pt x="58" y="100"/>
                  <a:pt x="58" y="97"/>
                  <a:pt x="56" y="98"/>
                </a:cubicBezTo>
                <a:cubicBezTo>
                  <a:pt x="55" y="97"/>
                  <a:pt x="55" y="96"/>
                  <a:pt x="55" y="95"/>
                </a:cubicBezTo>
                <a:cubicBezTo>
                  <a:pt x="55" y="93"/>
                  <a:pt x="54" y="91"/>
                  <a:pt x="53" y="90"/>
                </a:cubicBezTo>
                <a:cubicBezTo>
                  <a:pt x="60" y="85"/>
                  <a:pt x="68" y="81"/>
                  <a:pt x="76" y="79"/>
                </a:cubicBezTo>
                <a:close/>
                <a:moveTo>
                  <a:pt x="51" y="128"/>
                </a:moveTo>
                <a:cubicBezTo>
                  <a:pt x="52" y="128"/>
                  <a:pt x="52" y="130"/>
                  <a:pt x="52" y="131"/>
                </a:cubicBezTo>
                <a:cubicBezTo>
                  <a:pt x="51" y="131"/>
                  <a:pt x="51" y="131"/>
                  <a:pt x="50" y="131"/>
                </a:cubicBezTo>
                <a:cubicBezTo>
                  <a:pt x="49" y="130"/>
                  <a:pt x="49" y="130"/>
                  <a:pt x="48" y="130"/>
                </a:cubicBezTo>
                <a:cubicBezTo>
                  <a:pt x="48" y="127"/>
                  <a:pt x="50" y="125"/>
                  <a:pt x="51" y="126"/>
                </a:cubicBezTo>
                <a:cubicBezTo>
                  <a:pt x="51" y="127"/>
                  <a:pt x="51" y="128"/>
                  <a:pt x="51" y="128"/>
                </a:cubicBezTo>
                <a:close/>
                <a:moveTo>
                  <a:pt x="39" y="104"/>
                </a:moveTo>
                <a:cubicBezTo>
                  <a:pt x="39" y="103"/>
                  <a:pt x="40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3"/>
                  <a:pt x="41" y="103"/>
                  <a:pt x="41" y="103"/>
                </a:cubicBezTo>
                <a:cubicBezTo>
                  <a:pt x="41" y="103"/>
                  <a:pt x="41" y="103"/>
                  <a:pt x="42" y="103"/>
                </a:cubicBezTo>
                <a:cubicBezTo>
                  <a:pt x="42" y="102"/>
                  <a:pt x="42" y="102"/>
                  <a:pt x="42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43" y="99"/>
                  <a:pt x="44" y="98"/>
                  <a:pt x="45" y="96"/>
                </a:cubicBezTo>
                <a:cubicBezTo>
                  <a:pt x="46" y="97"/>
                  <a:pt x="46" y="97"/>
                  <a:pt x="46" y="97"/>
                </a:cubicBezTo>
                <a:cubicBezTo>
                  <a:pt x="46" y="98"/>
                  <a:pt x="47" y="98"/>
                  <a:pt x="47" y="100"/>
                </a:cubicBezTo>
                <a:cubicBezTo>
                  <a:pt x="47" y="100"/>
                  <a:pt x="47" y="100"/>
                  <a:pt x="47" y="100"/>
                </a:cubicBezTo>
                <a:cubicBezTo>
                  <a:pt x="47" y="101"/>
                  <a:pt x="48" y="102"/>
                  <a:pt x="49" y="103"/>
                </a:cubicBezTo>
                <a:cubicBezTo>
                  <a:pt x="49" y="103"/>
                  <a:pt x="50" y="104"/>
                  <a:pt x="50" y="104"/>
                </a:cubicBezTo>
                <a:cubicBezTo>
                  <a:pt x="49" y="105"/>
                  <a:pt x="49" y="106"/>
                  <a:pt x="49" y="106"/>
                </a:cubicBezTo>
                <a:cubicBezTo>
                  <a:pt x="48" y="106"/>
                  <a:pt x="47" y="104"/>
                  <a:pt x="46" y="105"/>
                </a:cubicBezTo>
                <a:cubicBezTo>
                  <a:pt x="46" y="105"/>
                  <a:pt x="46" y="106"/>
                  <a:pt x="46" y="106"/>
                </a:cubicBezTo>
                <a:cubicBezTo>
                  <a:pt x="47" y="107"/>
                  <a:pt x="48" y="108"/>
                  <a:pt x="47" y="109"/>
                </a:cubicBezTo>
                <a:cubicBezTo>
                  <a:pt x="46" y="109"/>
                  <a:pt x="46" y="108"/>
                  <a:pt x="45" y="108"/>
                </a:cubicBezTo>
                <a:cubicBezTo>
                  <a:pt x="45" y="109"/>
                  <a:pt x="46" y="109"/>
                  <a:pt x="46" y="111"/>
                </a:cubicBezTo>
                <a:cubicBezTo>
                  <a:pt x="44" y="111"/>
                  <a:pt x="44" y="108"/>
                  <a:pt x="42" y="108"/>
                </a:cubicBezTo>
                <a:cubicBezTo>
                  <a:pt x="42" y="107"/>
                  <a:pt x="41" y="107"/>
                  <a:pt x="41" y="106"/>
                </a:cubicBezTo>
                <a:cubicBezTo>
                  <a:pt x="40" y="106"/>
                  <a:pt x="38" y="106"/>
                  <a:pt x="39" y="104"/>
                </a:cubicBezTo>
                <a:close/>
                <a:moveTo>
                  <a:pt x="37" y="108"/>
                </a:moveTo>
                <a:cubicBezTo>
                  <a:pt x="37" y="108"/>
                  <a:pt x="37" y="108"/>
                  <a:pt x="37" y="108"/>
                </a:cubicBezTo>
                <a:cubicBezTo>
                  <a:pt x="37" y="108"/>
                  <a:pt x="37" y="109"/>
                  <a:pt x="37" y="110"/>
                </a:cubicBezTo>
                <a:cubicBezTo>
                  <a:pt x="36" y="109"/>
                  <a:pt x="37" y="109"/>
                  <a:pt x="37" y="108"/>
                </a:cubicBezTo>
                <a:close/>
                <a:moveTo>
                  <a:pt x="24" y="135"/>
                </a:moveTo>
                <a:cubicBezTo>
                  <a:pt x="25" y="128"/>
                  <a:pt x="28" y="121"/>
                  <a:pt x="31" y="114"/>
                </a:cubicBezTo>
                <a:cubicBezTo>
                  <a:pt x="32" y="115"/>
                  <a:pt x="33" y="116"/>
                  <a:pt x="33" y="117"/>
                </a:cubicBezTo>
                <a:cubicBezTo>
                  <a:pt x="33" y="118"/>
                  <a:pt x="33" y="121"/>
                  <a:pt x="34" y="121"/>
                </a:cubicBezTo>
                <a:cubicBezTo>
                  <a:pt x="35" y="122"/>
                  <a:pt x="35" y="120"/>
                  <a:pt x="35" y="120"/>
                </a:cubicBezTo>
                <a:cubicBezTo>
                  <a:pt x="35" y="118"/>
                  <a:pt x="36" y="117"/>
                  <a:pt x="37" y="116"/>
                </a:cubicBezTo>
                <a:cubicBezTo>
                  <a:pt x="37" y="113"/>
                  <a:pt x="38" y="113"/>
                  <a:pt x="38" y="110"/>
                </a:cubicBezTo>
                <a:cubicBezTo>
                  <a:pt x="37" y="109"/>
                  <a:pt x="37" y="109"/>
                  <a:pt x="38" y="108"/>
                </a:cubicBezTo>
                <a:cubicBezTo>
                  <a:pt x="39" y="108"/>
                  <a:pt x="40" y="109"/>
                  <a:pt x="41" y="109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10"/>
                  <a:pt x="43" y="110"/>
                  <a:pt x="43" y="111"/>
                </a:cubicBezTo>
                <a:cubicBezTo>
                  <a:pt x="44" y="112"/>
                  <a:pt x="43" y="114"/>
                  <a:pt x="44" y="115"/>
                </a:cubicBezTo>
                <a:cubicBezTo>
                  <a:pt x="45" y="115"/>
                  <a:pt x="45" y="114"/>
                  <a:pt x="46" y="113"/>
                </a:cubicBezTo>
                <a:cubicBezTo>
                  <a:pt x="48" y="113"/>
                  <a:pt x="48" y="116"/>
                  <a:pt x="48" y="118"/>
                </a:cubicBezTo>
                <a:cubicBezTo>
                  <a:pt x="48" y="119"/>
                  <a:pt x="49" y="120"/>
                  <a:pt x="49" y="121"/>
                </a:cubicBezTo>
                <a:cubicBezTo>
                  <a:pt x="49" y="121"/>
                  <a:pt x="50" y="121"/>
                  <a:pt x="50" y="121"/>
                </a:cubicBezTo>
                <a:cubicBezTo>
                  <a:pt x="50" y="121"/>
                  <a:pt x="49" y="121"/>
                  <a:pt x="49" y="122"/>
                </a:cubicBezTo>
                <a:cubicBezTo>
                  <a:pt x="50" y="122"/>
                  <a:pt x="50" y="122"/>
                  <a:pt x="51" y="122"/>
                </a:cubicBezTo>
                <a:cubicBezTo>
                  <a:pt x="51" y="123"/>
                  <a:pt x="51" y="124"/>
                  <a:pt x="51" y="124"/>
                </a:cubicBezTo>
                <a:cubicBezTo>
                  <a:pt x="50" y="125"/>
                  <a:pt x="49" y="125"/>
                  <a:pt x="49" y="125"/>
                </a:cubicBezTo>
                <a:cubicBezTo>
                  <a:pt x="48" y="126"/>
                  <a:pt x="48" y="126"/>
                  <a:pt x="47" y="126"/>
                </a:cubicBezTo>
                <a:cubicBezTo>
                  <a:pt x="46" y="127"/>
                  <a:pt x="45" y="125"/>
                  <a:pt x="43" y="126"/>
                </a:cubicBezTo>
                <a:cubicBezTo>
                  <a:pt x="42" y="126"/>
                  <a:pt x="42" y="127"/>
                  <a:pt x="41" y="127"/>
                </a:cubicBezTo>
                <a:cubicBezTo>
                  <a:pt x="42" y="127"/>
                  <a:pt x="44" y="126"/>
                  <a:pt x="45" y="127"/>
                </a:cubicBezTo>
                <a:cubicBezTo>
                  <a:pt x="45" y="128"/>
                  <a:pt x="44" y="128"/>
                  <a:pt x="44" y="129"/>
                </a:cubicBezTo>
                <a:cubicBezTo>
                  <a:pt x="44" y="129"/>
                  <a:pt x="44" y="131"/>
                  <a:pt x="43" y="131"/>
                </a:cubicBezTo>
                <a:cubicBezTo>
                  <a:pt x="41" y="131"/>
                  <a:pt x="41" y="133"/>
                  <a:pt x="39" y="133"/>
                </a:cubicBezTo>
                <a:cubicBezTo>
                  <a:pt x="39" y="133"/>
                  <a:pt x="39" y="134"/>
                  <a:pt x="39" y="134"/>
                </a:cubicBezTo>
                <a:cubicBezTo>
                  <a:pt x="38" y="135"/>
                  <a:pt x="36" y="135"/>
                  <a:pt x="36" y="137"/>
                </a:cubicBezTo>
                <a:cubicBezTo>
                  <a:pt x="36" y="137"/>
                  <a:pt x="35" y="137"/>
                  <a:pt x="35" y="138"/>
                </a:cubicBezTo>
                <a:cubicBezTo>
                  <a:pt x="35" y="138"/>
                  <a:pt x="35" y="137"/>
                  <a:pt x="35" y="137"/>
                </a:cubicBezTo>
                <a:cubicBezTo>
                  <a:pt x="35" y="140"/>
                  <a:pt x="33" y="142"/>
                  <a:pt x="31" y="142"/>
                </a:cubicBezTo>
                <a:cubicBezTo>
                  <a:pt x="31" y="143"/>
                  <a:pt x="30" y="143"/>
                  <a:pt x="30" y="144"/>
                </a:cubicBezTo>
                <a:cubicBezTo>
                  <a:pt x="30" y="146"/>
                  <a:pt x="31" y="148"/>
                  <a:pt x="30" y="149"/>
                </a:cubicBezTo>
                <a:cubicBezTo>
                  <a:pt x="29" y="148"/>
                  <a:pt x="28" y="147"/>
                  <a:pt x="28" y="145"/>
                </a:cubicBezTo>
                <a:cubicBezTo>
                  <a:pt x="28" y="145"/>
                  <a:pt x="28" y="145"/>
                  <a:pt x="28" y="144"/>
                </a:cubicBezTo>
                <a:cubicBezTo>
                  <a:pt x="27" y="145"/>
                  <a:pt x="26" y="143"/>
                  <a:pt x="25" y="144"/>
                </a:cubicBezTo>
                <a:cubicBezTo>
                  <a:pt x="25" y="144"/>
                  <a:pt x="25" y="144"/>
                  <a:pt x="24" y="144"/>
                </a:cubicBezTo>
                <a:cubicBezTo>
                  <a:pt x="24" y="144"/>
                  <a:pt x="23" y="144"/>
                  <a:pt x="22" y="144"/>
                </a:cubicBezTo>
                <a:cubicBezTo>
                  <a:pt x="23" y="141"/>
                  <a:pt x="23" y="138"/>
                  <a:pt x="24" y="135"/>
                </a:cubicBezTo>
                <a:close/>
                <a:moveTo>
                  <a:pt x="47" y="130"/>
                </a:moveTo>
                <a:cubicBezTo>
                  <a:pt x="47" y="131"/>
                  <a:pt x="47" y="131"/>
                  <a:pt x="47" y="132"/>
                </a:cubicBezTo>
                <a:cubicBezTo>
                  <a:pt x="46" y="132"/>
                  <a:pt x="44" y="133"/>
                  <a:pt x="44" y="131"/>
                </a:cubicBezTo>
                <a:cubicBezTo>
                  <a:pt x="45" y="131"/>
                  <a:pt x="46" y="131"/>
                  <a:pt x="47" y="130"/>
                </a:cubicBezTo>
                <a:cubicBezTo>
                  <a:pt x="47" y="130"/>
                  <a:pt x="47" y="130"/>
                  <a:pt x="47" y="130"/>
                </a:cubicBezTo>
                <a:close/>
                <a:moveTo>
                  <a:pt x="37" y="156"/>
                </a:moveTo>
                <a:cubicBezTo>
                  <a:pt x="36" y="157"/>
                  <a:pt x="36" y="156"/>
                  <a:pt x="36" y="156"/>
                </a:cubicBezTo>
                <a:cubicBezTo>
                  <a:pt x="36" y="157"/>
                  <a:pt x="36" y="157"/>
                  <a:pt x="36" y="157"/>
                </a:cubicBezTo>
                <a:cubicBezTo>
                  <a:pt x="35" y="157"/>
                  <a:pt x="34" y="157"/>
                  <a:pt x="34" y="156"/>
                </a:cubicBezTo>
                <a:cubicBezTo>
                  <a:pt x="34" y="155"/>
                  <a:pt x="36" y="156"/>
                  <a:pt x="37" y="156"/>
                </a:cubicBezTo>
                <a:close/>
                <a:moveTo>
                  <a:pt x="34" y="154"/>
                </a:moveTo>
                <a:cubicBezTo>
                  <a:pt x="33" y="155"/>
                  <a:pt x="32" y="155"/>
                  <a:pt x="31" y="155"/>
                </a:cubicBezTo>
                <a:cubicBezTo>
                  <a:pt x="31" y="153"/>
                  <a:pt x="28" y="153"/>
                  <a:pt x="27" y="151"/>
                </a:cubicBezTo>
                <a:cubicBezTo>
                  <a:pt x="28" y="150"/>
                  <a:pt x="29" y="151"/>
                  <a:pt x="30" y="151"/>
                </a:cubicBezTo>
                <a:cubicBezTo>
                  <a:pt x="31" y="152"/>
                  <a:pt x="33" y="153"/>
                  <a:pt x="34" y="154"/>
                </a:cubicBezTo>
                <a:close/>
                <a:moveTo>
                  <a:pt x="25" y="152"/>
                </a:moveTo>
                <a:cubicBezTo>
                  <a:pt x="25" y="153"/>
                  <a:pt x="24" y="154"/>
                  <a:pt x="24" y="155"/>
                </a:cubicBezTo>
                <a:cubicBezTo>
                  <a:pt x="24" y="156"/>
                  <a:pt x="25" y="156"/>
                  <a:pt x="26" y="157"/>
                </a:cubicBezTo>
                <a:cubicBezTo>
                  <a:pt x="26" y="157"/>
                  <a:pt x="26" y="158"/>
                  <a:pt x="27" y="158"/>
                </a:cubicBezTo>
                <a:cubicBezTo>
                  <a:pt x="27" y="159"/>
                  <a:pt x="26" y="161"/>
                  <a:pt x="26" y="161"/>
                </a:cubicBezTo>
                <a:cubicBezTo>
                  <a:pt x="26" y="163"/>
                  <a:pt x="28" y="163"/>
                  <a:pt x="29" y="163"/>
                </a:cubicBezTo>
                <a:cubicBezTo>
                  <a:pt x="30" y="164"/>
                  <a:pt x="30" y="164"/>
                  <a:pt x="30" y="164"/>
                </a:cubicBezTo>
                <a:cubicBezTo>
                  <a:pt x="30" y="164"/>
                  <a:pt x="31" y="164"/>
                  <a:pt x="32" y="164"/>
                </a:cubicBezTo>
                <a:cubicBezTo>
                  <a:pt x="33" y="164"/>
                  <a:pt x="33" y="162"/>
                  <a:pt x="34" y="162"/>
                </a:cubicBezTo>
                <a:cubicBezTo>
                  <a:pt x="34" y="163"/>
                  <a:pt x="34" y="164"/>
                  <a:pt x="34" y="164"/>
                </a:cubicBezTo>
                <a:cubicBezTo>
                  <a:pt x="34" y="164"/>
                  <a:pt x="35" y="163"/>
                  <a:pt x="35" y="163"/>
                </a:cubicBezTo>
                <a:cubicBezTo>
                  <a:pt x="36" y="163"/>
                  <a:pt x="36" y="164"/>
                  <a:pt x="36" y="164"/>
                </a:cubicBezTo>
                <a:cubicBezTo>
                  <a:pt x="36" y="164"/>
                  <a:pt x="37" y="164"/>
                  <a:pt x="37" y="164"/>
                </a:cubicBezTo>
                <a:cubicBezTo>
                  <a:pt x="38" y="165"/>
                  <a:pt x="38" y="166"/>
                  <a:pt x="39" y="165"/>
                </a:cubicBezTo>
                <a:cubicBezTo>
                  <a:pt x="40" y="166"/>
                  <a:pt x="41" y="166"/>
                  <a:pt x="41" y="167"/>
                </a:cubicBezTo>
                <a:cubicBezTo>
                  <a:pt x="42" y="167"/>
                  <a:pt x="42" y="168"/>
                  <a:pt x="42" y="168"/>
                </a:cubicBezTo>
                <a:cubicBezTo>
                  <a:pt x="42" y="168"/>
                  <a:pt x="43" y="169"/>
                  <a:pt x="43" y="169"/>
                </a:cubicBezTo>
                <a:cubicBezTo>
                  <a:pt x="44" y="170"/>
                  <a:pt x="45" y="172"/>
                  <a:pt x="47" y="173"/>
                </a:cubicBezTo>
                <a:cubicBezTo>
                  <a:pt x="47" y="174"/>
                  <a:pt x="48" y="174"/>
                  <a:pt x="48" y="175"/>
                </a:cubicBezTo>
                <a:cubicBezTo>
                  <a:pt x="47" y="176"/>
                  <a:pt x="47" y="176"/>
                  <a:pt x="46" y="177"/>
                </a:cubicBezTo>
                <a:cubicBezTo>
                  <a:pt x="47" y="177"/>
                  <a:pt x="47" y="177"/>
                  <a:pt x="48" y="177"/>
                </a:cubicBezTo>
                <a:cubicBezTo>
                  <a:pt x="49" y="178"/>
                  <a:pt x="50" y="179"/>
                  <a:pt x="51" y="180"/>
                </a:cubicBezTo>
                <a:cubicBezTo>
                  <a:pt x="52" y="180"/>
                  <a:pt x="53" y="181"/>
                  <a:pt x="54" y="182"/>
                </a:cubicBezTo>
                <a:cubicBezTo>
                  <a:pt x="55" y="182"/>
                  <a:pt x="55" y="183"/>
                  <a:pt x="56" y="184"/>
                </a:cubicBezTo>
                <a:cubicBezTo>
                  <a:pt x="56" y="185"/>
                  <a:pt x="57" y="185"/>
                  <a:pt x="57" y="185"/>
                </a:cubicBezTo>
                <a:cubicBezTo>
                  <a:pt x="56" y="186"/>
                  <a:pt x="56" y="188"/>
                  <a:pt x="55" y="188"/>
                </a:cubicBezTo>
                <a:cubicBezTo>
                  <a:pt x="54" y="189"/>
                  <a:pt x="54" y="189"/>
                  <a:pt x="54" y="190"/>
                </a:cubicBezTo>
                <a:cubicBezTo>
                  <a:pt x="54" y="190"/>
                  <a:pt x="53" y="190"/>
                  <a:pt x="53" y="190"/>
                </a:cubicBezTo>
                <a:cubicBezTo>
                  <a:pt x="53" y="191"/>
                  <a:pt x="53" y="192"/>
                  <a:pt x="53" y="193"/>
                </a:cubicBezTo>
                <a:cubicBezTo>
                  <a:pt x="52" y="194"/>
                  <a:pt x="51" y="196"/>
                  <a:pt x="50" y="198"/>
                </a:cubicBezTo>
                <a:cubicBezTo>
                  <a:pt x="49" y="198"/>
                  <a:pt x="48" y="199"/>
                  <a:pt x="46" y="199"/>
                </a:cubicBezTo>
                <a:cubicBezTo>
                  <a:pt x="46" y="200"/>
                  <a:pt x="45" y="200"/>
                  <a:pt x="44" y="201"/>
                </a:cubicBezTo>
                <a:cubicBezTo>
                  <a:pt x="44" y="202"/>
                  <a:pt x="44" y="202"/>
                  <a:pt x="44" y="203"/>
                </a:cubicBezTo>
                <a:cubicBezTo>
                  <a:pt x="36" y="195"/>
                  <a:pt x="30" y="185"/>
                  <a:pt x="26" y="174"/>
                </a:cubicBezTo>
                <a:cubicBezTo>
                  <a:pt x="26" y="174"/>
                  <a:pt x="26" y="174"/>
                  <a:pt x="26" y="174"/>
                </a:cubicBezTo>
                <a:cubicBezTo>
                  <a:pt x="27" y="173"/>
                  <a:pt x="26" y="172"/>
                  <a:pt x="27" y="172"/>
                </a:cubicBezTo>
                <a:cubicBezTo>
                  <a:pt x="27" y="171"/>
                  <a:pt x="27" y="172"/>
                  <a:pt x="27" y="171"/>
                </a:cubicBezTo>
                <a:cubicBezTo>
                  <a:pt x="27" y="171"/>
                  <a:pt x="29" y="169"/>
                  <a:pt x="29" y="169"/>
                </a:cubicBezTo>
                <a:cubicBezTo>
                  <a:pt x="29" y="167"/>
                  <a:pt x="29" y="166"/>
                  <a:pt x="28" y="165"/>
                </a:cubicBezTo>
                <a:cubicBezTo>
                  <a:pt x="27" y="166"/>
                  <a:pt x="26" y="164"/>
                  <a:pt x="25" y="163"/>
                </a:cubicBezTo>
                <a:cubicBezTo>
                  <a:pt x="25" y="162"/>
                  <a:pt x="24" y="162"/>
                  <a:pt x="24" y="162"/>
                </a:cubicBezTo>
                <a:cubicBezTo>
                  <a:pt x="24" y="161"/>
                  <a:pt x="24" y="160"/>
                  <a:pt x="23" y="159"/>
                </a:cubicBezTo>
                <a:cubicBezTo>
                  <a:pt x="23" y="159"/>
                  <a:pt x="23" y="159"/>
                  <a:pt x="23" y="159"/>
                </a:cubicBezTo>
                <a:cubicBezTo>
                  <a:pt x="22" y="157"/>
                  <a:pt x="22" y="154"/>
                  <a:pt x="22" y="152"/>
                </a:cubicBezTo>
                <a:cubicBezTo>
                  <a:pt x="23" y="151"/>
                  <a:pt x="24" y="150"/>
                  <a:pt x="25" y="152"/>
                </a:cubicBezTo>
                <a:close/>
              </a:path>
            </a:pathLst>
          </a:custGeom>
          <a:solidFill>
            <a:srgbClr val="FCB0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8"/>
          <p:cNvSpPr>
            <a:spLocks noEditPoints="1"/>
          </p:cNvSpPr>
          <p:nvPr/>
        </p:nvSpPr>
        <p:spPr bwMode="auto">
          <a:xfrm>
            <a:off x="7238889" y="2100077"/>
            <a:ext cx="1277290" cy="1202155"/>
          </a:xfrm>
          <a:custGeom>
            <a:avLst/>
            <a:gdLst>
              <a:gd name="T0" fmla="*/ 246 w 327"/>
              <a:gd name="T1" fmla="*/ 11 h 307"/>
              <a:gd name="T2" fmla="*/ 246 w 327"/>
              <a:gd name="T3" fmla="*/ 307 h 307"/>
              <a:gd name="T4" fmla="*/ 327 w 327"/>
              <a:gd name="T5" fmla="*/ 307 h 307"/>
              <a:gd name="T6" fmla="*/ 327 w 327"/>
              <a:gd name="T7" fmla="*/ 11 h 307"/>
              <a:gd name="T8" fmla="*/ 246 w 327"/>
              <a:gd name="T9" fmla="*/ 11 h 307"/>
              <a:gd name="T10" fmla="*/ 261 w 327"/>
              <a:gd name="T11" fmla="*/ 30 h 307"/>
              <a:gd name="T12" fmla="*/ 312 w 327"/>
              <a:gd name="T13" fmla="*/ 30 h 307"/>
              <a:gd name="T14" fmla="*/ 312 w 327"/>
              <a:gd name="T15" fmla="*/ 49 h 307"/>
              <a:gd name="T16" fmla="*/ 261 w 327"/>
              <a:gd name="T17" fmla="*/ 49 h 307"/>
              <a:gd name="T18" fmla="*/ 261 w 327"/>
              <a:gd name="T19" fmla="*/ 30 h 307"/>
              <a:gd name="T20" fmla="*/ 312 w 327"/>
              <a:gd name="T21" fmla="*/ 283 h 307"/>
              <a:gd name="T22" fmla="*/ 261 w 327"/>
              <a:gd name="T23" fmla="*/ 283 h 307"/>
              <a:gd name="T24" fmla="*/ 261 w 327"/>
              <a:gd name="T25" fmla="*/ 265 h 307"/>
              <a:gd name="T26" fmla="*/ 312 w 327"/>
              <a:gd name="T27" fmla="*/ 265 h 307"/>
              <a:gd name="T28" fmla="*/ 312 w 327"/>
              <a:gd name="T29" fmla="*/ 283 h 307"/>
              <a:gd name="T30" fmla="*/ 286 w 327"/>
              <a:gd name="T31" fmla="*/ 236 h 307"/>
              <a:gd name="T32" fmla="*/ 260 w 327"/>
              <a:gd name="T33" fmla="*/ 209 h 307"/>
              <a:gd name="T34" fmla="*/ 286 w 327"/>
              <a:gd name="T35" fmla="*/ 182 h 307"/>
              <a:gd name="T36" fmla="*/ 313 w 327"/>
              <a:gd name="T37" fmla="*/ 209 h 307"/>
              <a:gd name="T38" fmla="*/ 286 w 327"/>
              <a:gd name="T39" fmla="*/ 236 h 307"/>
              <a:gd name="T40" fmla="*/ 150 w 327"/>
              <a:gd name="T41" fmla="*/ 307 h 307"/>
              <a:gd name="T42" fmla="*/ 224 w 327"/>
              <a:gd name="T43" fmla="*/ 307 h 307"/>
              <a:gd name="T44" fmla="*/ 224 w 327"/>
              <a:gd name="T45" fmla="*/ 58 h 307"/>
              <a:gd name="T46" fmla="*/ 150 w 327"/>
              <a:gd name="T47" fmla="*/ 58 h 307"/>
              <a:gd name="T48" fmla="*/ 150 w 327"/>
              <a:gd name="T49" fmla="*/ 307 h 307"/>
              <a:gd name="T50" fmla="*/ 166 w 327"/>
              <a:gd name="T51" fmla="*/ 78 h 307"/>
              <a:gd name="T52" fmla="*/ 208 w 327"/>
              <a:gd name="T53" fmla="*/ 78 h 307"/>
              <a:gd name="T54" fmla="*/ 208 w 327"/>
              <a:gd name="T55" fmla="*/ 96 h 307"/>
              <a:gd name="T56" fmla="*/ 166 w 327"/>
              <a:gd name="T57" fmla="*/ 96 h 307"/>
              <a:gd name="T58" fmla="*/ 166 w 327"/>
              <a:gd name="T59" fmla="*/ 78 h 307"/>
              <a:gd name="T60" fmla="*/ 166 w 327"/>
              <a:gd name="T61" fmla="*/ 265 h 307"/>
              <a:gd name="T62" fmla="*/ 208 w 327"/>
              <a:gd name="T63" fmla="*/ 265 h 307"/>
              <a:gd name="T64" fmla="*/ 208 w 327"/>
              <a:gd name="T65" fmla="*/ 283 h 307"/>
              <a:gd name="T66" fmla="*/ 166 w 327"/>
              <a:gd name="T67" fmla="*/ 283 h 307"/>
              <a:gd name="T68" fmla="*/ 166 w 327"/>
              <a:gd name="T69" fmla="*/ 265 h 307"/>
              <a:gd name="T70" fmla="*/ 286 w 327"/>
              <a:gd name="T71" fmla="*/ 197 h 307"/>
              <a:gd name="T72" fmla="*/ 275 w 327"/>
              <a:gd name="T73" fmla="*/ 209 h 307"/>
              <a:gd name="T74" fmla="*/ 286 w 327"/>
              <a:gd name="T75" fmla="*/ 220 h 307"/>
              <a:gd name="T76" fmla="*/ 298 w 327"/>
              <a:gd name="T77" fmla="*/ 209 h 307"/>
              <a:gd name="T78" fmla="*/ 286 w 327"/>
              <a:gd name="T79" fmla="*/ 197 h 307"/>
              <a:gd name="T80" fmla="*/ 74 w 327"/>
              <a:gd name="T81" fmla="*/ 0 h 307"/>
              <a:gd name="T82" fmla="*/ 0 w 327"/>
              <a:gd name="T83" fmla="*/ 287 h 307"/>
              <a:gd name="T84" fmla="*/ 79 w 327"/>
              <a:gd name="T85" fmla="*/ 307 h 307"/>
              <a:gd name="T86" fmla="*/ 153 w 327"/>
              <a:gd name="T87" fmla="*/ 20 h 307"/>
              <a:gd name="T88" fmla="*/ 74 w 327"/>
              <a:gd name="T89" fmla="*/ 0 h 307"/>
              <a:gd name="T90" fmla="*/ 71 w 327"/>
              <a:gd name="T91" fmla="*/ 280 h 307"/>
              <a:gd name="T92" fmla="*/ 21 w 327"/>
              <a:gd name="T93" fmla="*/ 267 h 307"/>
              <a:gd name="T94" fmla="*/ 26 w 327"/>
              <a:gd name="T95" fmla="*/ 249 h 307"/>
              <a:gd name="T96" fmla="*/ 75 w 327"/>
              <a:gd name="T97" fmla="*/ 262 h 307"/>
              <a:gd name="T98" fmla="*/ 71 w 327"/>
              <a:gd name="T99" fmla="*/ 280 h 307"/>
              <a:gd name="T100" fmla="*/ 80 w 327"/>
              <a:gd name="T101" fmla="*/ 40 h 307"/>
              <a:gd name="T102" fmla="*/ 84 w 327"/>
              <a:gd name="T103" fmla="*/ 23 h 307"/>
              <a:gd name="T104" fmla="*/ 133 w 327"/>
              <a:gd name="T105" fmla="*/ 35 h 307"/>
              <a:gd name="T106" fmla="*/ 129 w 327"/>
              <a:gd name="T107" fmla="*/ 53 h 307"/>
              <a:gd name="T108" fmla="*/ 80 w 327"/>
              <a:gd name="T109" fmla="*/ 4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7" h="307">
                <a:moveTo>
                  <a:pt x="246" y="11"/>
                </a:moveTo>
                <a:cubicBezTo>
                  <a:pt x="246" y="307"/>
                  <a:pt x="246" y="307"/>
                  <a:pt x="246" y="307"/>
                </a:cubicBezTo>
                <a:cubicBezTo>
                  <a:pt x="327" y="307"/>
                  <a:pt x="327" y="307"/>
                  <a:pt x="327" y="307"/>
                </a:cubicBezTo>
                <a:cubicBezTo>
                  <a:pt x="327" y="11"/>
                  <a:pt x="327" y="11"/>
                  <a:pt x="327" y="11"/>
                </a:cubicBezTo>
                <a:lnTo>
                  <a:pt x="246" y="11"/>
                </a:lnTo>
                <a:close/>
                <a:moveTo>
                  <a:pt x="261" y="30"/>
                </a:moveTo>
                <a:cubicBezTo>
                  <a:pt x="312" y="30"/>
                  <a:pt x="312" y="30"/>
                  <a:pt x="312" y="30"/>
                </a:cubicBezTo>
                <a:cubicBezTo>
                  <a:pt x="312" y="49"/>
                  <a:pt x="312" y="49"/>
                  <a:pt x="312" y="49"/>
                </a:cubicBezTo>
                <a:cubicBezTo>
                  <a:pt x="261" y="49"/>
                  <a:pt x="261" y="49"/>
                  <a:pt x="261" y="49"/>
                </a:cubicBezTo>
                <a:lnTo>
                  <a:pt x="261" y="30"/>
                </a:lnTo>
                <a:close/>
                <a:moveTo>
                  <a:pt x="312" y="283"/>
                </a:moveTo>
                <a:cubicBezTo>
                  <a:pt x="261" y="283"/>
                  <a:pt x="261" y="283"/>
                  <a:pt x="261" y="283"/>
                </a:cubicBezTo>
                <a:cubicBezTo>
                  <a:pt x="261" y="265"/>
                  <a:pt x="261" y="265"/>
                  <a:pt x="261" y="265"/>
                </a:cubicBezTo>
                <a:cubicBezTo>
                  <a:pt x="312" y="265"/>
                  <a:pt x="312" y="265"/>
                  <a:pt x="312" y="265"/>
                </a:cubicBezTo>
                <a:lnTo>
                  <a:pt x="312" y="283"/>
                </a:lnTo>
                <a:close/>
                <a:moveTo>
                  <a:pt x="286" y="236"/>
                </a:moveTo>
                <a:cubicBezTo>
                  <a:pt x="272" y="236"/>
                  <a:pt x="260" y="224"/>
                  <a:pt x="260" y="209"/>
                </a:cubicBezTo>
                <a:cubicBezTo>
                  <a:pt x="260" y="194"/>
                  <a:pt x="272" y="182"/>
                  <a:pt x="286" y="182"/>
                </a:cubicBezTo>
                <a:cubicBezTo>
                  <a:pt x="301" y="182"/>
                  <a:pt x="313" y="194"/>
                  <a:pt x="313" y="209"/>
                </a:cubicBezTo>
                <a:cubicBezTo>
                  <a:pt x="313" y="224"/>
                  <a:pt x="301" y="236"/>
                  <a:pt x="286" y="236"/>
                </a:cubicBezTo>
                <a:close/>
                <a:moveTo>
                  <a:pt x="150" y="307"/>
                </a:moveTo>
                <a:cubicBezTo>
                  <a:pt x="224" y="307"/>
                  <a:pt x="224" y="307"/>
                  <a:pt x="224" y="307"/>
                </a:cubicBezTo>
                <a:cubicBezTo>
                  <a:pt x="224" y="58"/>
                  <a:pt x="224" y="58"/>
                  <a:pt x="224" y="58"/>
                </a:cubicBezTo>
                <a:cubicBezTo>
                  <a:pt x="150" y="58"/>
                  <a:pt x="150" y="58"/>
                  <a:pt x="150" y="58"/>
                </a:cubicBezTo>
                <a:lnTo>
                  <a:pt x="150" y="307"/>
                </a:lnTo>
                <a:close/>
                <a:moveTo>
                  <a:pt x="166" y="78"/>
                </a:moveTo>
                <a:cubicBezTo>
                  <a:pt x="208" y="78"/>
                  <a:pt x="208" y="78"/>
                  <a:pt x="208" y="78"/>
                </a:cubicBezTo>
                <a:cubicBezTo>
                  <a:pt x="208" y="96"/>
                  <a:pt x="208" y="96"/>
                  <a:pt x="208" y="96"/>
                </a:cubicBezTo>
                <a:cubicBezTo>
                  <a:pt x="166" y="96"/>
                  <a:pt x="166" y="96"/>
                  <a:pt x="166" y="96"/>
                </a:cubicBezTo>
                <a:lnTo>
                  <a:pt x="166" y="78"/>
                </a:lnTo>
                <a:close/>
                <a:moveTo>
                  <a:pt x="166" y="265"/>
                </a:moveTo>
                <a:cubicBezTo>
                  <a:pt x="208" y="265"/>
                  <a:pt x="208" y="265"/>
                  <a:pt x="208" y="265"/>
                </a:cubicBezTo>
                <a:cubicBezTo>
                  <a:pt x="208" y="283"/>
                  <a:pt x="208" y="283"/>
                  <a:pt x="208" y="283"/>
                </a:cubicBezTo>
                <a:cubicBezTo>
                  <a:pt x="166" y="283"/>
                  <a:pt x="166" y="283"/>
                  <a:pt x="166" y="283"/>
                </a:cubicBezTo>
                <a:lnTo>
                  <a:pt x="166" y="265"/>
                </a:lnTo>
                <a:close/>
                <a:moveTo>
                  <a:pt x="286" y="197"/>
                </a:moveTo>
                <a:cubicBezTo>
                  <a:pt x="280" y="197"/>
                  <a:pt x="275" y="202"/>
                  <a:pt x="275" y="209"/>
                </a:cubicBezTo>
                <a:cubicBezTo>
                  <a:pt x="275" y="215"/>
                  <a:pt x="280" y="220"/>
                  <a:pt x="286" y="220"/>
                </a:cubicBezTo>
                <a:cubicBezTo>
                  <a:pt x="293" y="220"/>
                  <a:pt x="298" y="215"/>
                  <a:pt x="298" y="209"/>
                </a:cubicBezTo>
                <a:cubicBezTo>
                  <a:pt x="298" y="202"/>
                  <a:pt x="293" y="197"/>
                  <a:pt x="286" y="197"/>
                </a:cubicBezTo>
                <a:close/>
                <a:moveTo>
                  <a:pt x="74" y="0"/>
                </a:moveTo>
                <a:cubicBezTo>
                  <a:pt x="0" y="287"/>
                  <a:pt x="0" y="287"/>
                  <a:pt x="0" y="287"/>
                </a:cubicBezTo>
                <a:cubicBezTo>
                  <a:pt x="79" y="307"/>
                  <a:pt x="79" y="307"/>
                  <a:pt x="79" y="307"/>
                </a:cubicBezTo>
                <a:cubicBezTo>
                  <a:pt x="153" y="20"/>
                  <a:pt x="153" y="20"/>
                  <a:pt x="153" y="20"/>
                </a:cubicBezTo>
                <a:lnTo>
                  <a:pt x="74" y="0"/>
                </a:lnTo>
                <a:close/>
                <a:moveTo>
                  <a:pt x="71" y="280"/>
                </a:moveTo>
                <a:cubicBezTo>
                  <a:pt x="21" y="267"/>
                  <a:pt x="21" y="267"/>
                  <a:pt x="21" y="267"/>
                </a:cubicBezTo>
                <a:cubicBezTo>
                  <a:pt x="26" y="249"/>
                  <a:pt x="26" y="249"/>
                  <a:pt x="26" y="249"/>
                </a:cubicBezTo>
                <a:cubicBezTo>
                  <a:pt x="75" y="262"/>
                  <a:pt x="75" y="262"/>
                  <a:pt x="75" y="262"/>
                </a:cubicBezTo>
                <a:lnTo>
                  <a:pt x="71" y="280"/>
                </a:lnTo>
                <a:close/>
                <a:moveTo>
                  <a:pt x="80" y="40"/>
                </a:moveTo>
                <a:cubicBezTo>
                  <a:pt x="84" y="23"/>
                  <a:pt x="84" y="23"/>
                  <a:pt x="84" y="23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29" y="53"/>
                  <a:pt x="129" y="53"/>
                  <a:pt x="129" y="53"/>
                </a:cubicBezTo>
                <a:lnTo>
                  <a:pt x="80" y="40"/>
                </a:lnTo>
                <a:close/>
              </a:path>
            </a:pathLst>
          </a:custGeom>
          <a:solidFill>
            <a:srgbClr val="FCB0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9"/>
          <p:cNvSpPr>
            <a:spLocks noEditPoints="1"/>
          </p:cNvSpPr>
          <p:nvPr/>
        </p:nvSpPr>
        <p:spPr bwMode="auto">
          <a:xfrm>
            <a:off x="5256294" y="4414667"/>
            <a:ext cx="1178568" cy="1121500"/>
          </a:xfrm>
          <a:custGeom>
            <a:avLst/>
            <a:gdLst>
              <a:gd name="T0" fmla="*/ 137 w 326"/>
              <a:gd name="T1" fmla="*/ 205 h 310"/>
              <a:gd name="T2" fmla="*/ 155 w 326"/>
              <a:gd name="T3" fmla="*/ 211 h 310"/>
              <a:gd name="T4" fmla="*/ 175 w 326"/>
              <a:gd name="T5" fmla="*/ 204 h 310"/>
              <a:gd name="T6" fmla="*/ 195 w 326"/>
              <a:gd name="T7" fmla="*/ 211 h 310"/>
              <a:gd name="T8" fmla="*/ 212 w 326"/>
              <a:gd name="T9" fmla="*/ 205 h 310"/>
              <a:gd name="T10" fmla="*/ 250 w 326"/>
              <a:gd name="T11" fmla="*/ 88 h 310"/>
              <a:gd name="T12" fmla="*/ 204 w 326"/>
              <a:gd name="T13" fmla="*/ 63 h 310"/>
              <a:gd name="T14" fmla="*/ 186 w 326"/>
              <a:gd name="T15" fmla="*/ 65 h 310"/>
              <a:gd name="T16" fmla="*/ 186 w 326"/>
              <a:gd name="T17" fmla="*/ 55 h 310"/>
              <a:gd name="T18" fmla="*/ 191 w 326"/>
              <a:gd name="T19" fmla="*/ 49 h 310"/>
              <a:gd name="T20" fmla="*/ 211 w 326"/>
              <a:gd name="T21" fmla="*/ 58 h 310"/>
              <a:gd name="T22" fmla="*/ 268 w 326"/>
              <a:gd name="T23" fmla="*/ 15 h 310"/>
              <a:gd name="T24" fmla="*/ 273 w 326"/>
              <a:gd name="T25" fmla="*/ 9 h 310"/>
              <a:gd name="T26" fmla="*/ 266 w 326"/>
              <a:gd name="T27" fmla="*/ 6 h 310"/>
              <a:gd name="T28" fmla="*/ 232 w 326"/>
              <a:gd name="T29" fmla="*/ 0 h 310"/>
              <a:gd name="T30" fmla="*/ 187 w 326"/>
              <a:gd name="T31" fmla="*/ 37 h 310"/>
              <a:gd name="T32" fmla="*/ 183 w 326"/>
              <a:gd name="T33" fmla="*/ 41 h 310"/>
              <a:gd name="T34" fmla="*/ 165 w 326"/>
              <a:gd name="T35" fmla="*/ 11 h 310"/>
              <a:gd name="T36" fmla="*/ 152 w 326"/>
              <a:gd name="T37" fmla="*/ 10 h 310"/>
              <a:gd name="T38" fmla="*/ 151 w 326"/>
              <a:gd name="T39" fmla="*/ 24 h 310"/>
              <a:gd name="T40" fmla="*/ 167 w 326"/>
              <a:gd name="T41" fmla="*/ 66 h 310"/>
              <a:gd name="T42" fmla="*/ 146 w 326"/>
              <a:gd name="T43" fmla="*/ 63 h 310"/>
              <a:gd name="T44" fmla="*/ 100 w 326"/>
              <a:gd name="T45" fmla="*/ 88 h 310"/>
              <a:gd name="T46" fmla="*/ 137 w 326"/>
              <a:gd name="T47" fmla="*/ 205 h 310"/>
              <a:gd name="T48" fmla="*/ 0 w 326"/>
              <a:gd name="T49" fmla="*/ 220 h 310"/>
              <a:gd name="T50" fmla="*/ 0 w 326"/>
              <a:gd name="T51" fmla="*/ 310 h 310"/>
              <a:gd name="T52" fmla="*/ 326 w 326"/>
              <a:gd name="T53" fmla="*/ 310 h 310"/>
              <a:gd name="T54" fmla="*/ 326 w 326"/>
              <a:gd name="T55" fmla="*/ 220 h 310"/>
              <a:gd name="T56" fmla="*/ 0 w 326"/>
              <a:gd name="T57" fmla="*/ 220 h 310"/>
              <a:gd name="T58" fmla="*/ 46 w 326"/>
              <a:gd name="T59" fmla="*/ 294 h 310"/>
              <a:gd name="T60" fmla="*/ 26 w 326"/>
              <a:gd name="T61" fmla="*/ 294 h 310"/>
              <a:gd name="T62" fmla="*/ 26 w 326"/>
              <a:gd name="T63" fmla="*/ 236 h 310"/>
              <a:gd name="T64" fmla="*/ 46 w 326"/>
              <a:gd name="T65" fmla="*/ 236 h 310"/>
              <a:gd name="T66" fmla="*/ 46 w 326"/>
              <a:gd name="T67" fmla="*/ 294 h 310"/>
              <a:gd name="T68" fmla="*/ 108 w 326"/>
              <a:gd name="T69" fmla="*/ 292 h 310"/>
              <a:gd name="T70" fmla="*/ 81 w 326"/>
              <a:gd name="T71" fmla="*/ 265 h 310"/>
              <a:gd name="T72" fmla="*/ 108 w 326"/>
              <a:gd name="T73" fmla="*/ 238 h 310"/>
              <a:gd name="T74" fmla="*/ 135 w 326"/>
              <a:gd name="T75" fmla="*/ 265 h 310"/>
              <a:gd name="T76" fmla="*/ 108 w 326"/>
              <a:gd name="T77" fmla="*/ 292 h 310"/>
              <a:gd name="T78" fmla="*/ 305 w 326"/>
              <a:gd name="T79" fmla="*/ 294 h 310"/>
              <a:gd name="T80" fmla="*/ 285 w 326"/>
              <a:gd name="T81" fmla="*/ 294 h 310"/>
              <a:gd name="T82" fmla="*/ 285 w 326"/>
              <a:gd name="T83" fmla="*/ 236 h 310"/>
              <a:gd name="T84" fmla="*/ 305 w 326"/>
              <a:gd name="T85" fmla="*/ 236 h 310"/>
              <a:gd name="T86" fmla="*/ 305 w 326"/>
              <a:gd name="T87" fmla="*/ 294 h 310"/>
              <a:gd name="T88" fmla="*/ 108 w 326"/>
              <a:gd name="T89" fmla="*/ 254 h 310"/>
              <a:gd name="T90" fmla="*/ 97 w 326"/>
              <a:gd name="T91" fmla="*/ 265 h 310"/>
              <a:gd name="T92" fmla="*/ 108 w 326"/>
              <a:gd name="T93" fmla="*/ 276 h 310"/>
              <a:gd name="T94" fmla="*/ 120 w 326"/>
              <a:gd name="T95" fmla="*/ 265 h 310"/>
              <a:gd name="T96" fmla="*/ 108 w 326"/>
              <a:gd name="T97" fmla="*/ 254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" h="310">
                <a:moveTo>
                  <a:pt x="137" y="205"/>
                </a:moveTo>
                <a:cubicBezTo>
                  <a:pt x="143" y="209"/>
                  <a:pt x="149" y="211"/>
                  <a:pt x="155" y="211"/>
                </a:cubicBezTo>
                <a:cubicBezTo>
                  <a:pt x="163" y="211"/>
                  <a:pt x="170" y="208"/>
                  <a:pt x="175" y="204"/>
                </a:cubicBezTo>
                <a:cubicBezTo>
                  <a:pt x="180" y="208"/>
                  <a:pt x="187" y="211"/>
                  <a:pt x="195" y="211"/>
                </a:cubicBezTo>
                <a:cubicBezTo>
                  <a:pt x="201" y="211"/>
                  <a:pt x="207" y="209"/>
                  <a:pt x="212" y="205"/>
                </a:cubicBezTo>
                <a:cubicBezTo>
                  <a:pt x="250" y="175"/>
                  <a:pt x="267" y="124"/>
                  <a:pt x="250" y="88"/>
                </a:cubicBezTo>
                <a:cubicBezTo>
                  <a:pt x="242" y="72"/>
                  <a:pt x="226" y="63"/>
                  <a:pt x="204" y="63"/>
                </a:cubicBezTo>
                <a:cubicBezTo>
                  <a:pt x="198" y="63"/>
                  <a:pt x="192" y="64"/>
                  <a:pt x="186" y="65"/>
                </a:cubicBezTo>
                <a:cubicBezTo>
                  <a:pt x="186" y="62"/>
                  <a:pt x="186" y="59"/>
                  <a:pt x="186" y="55"/>
                </a:cubicBezTo>
                <a:cubicBezTo>
                  <a:pt x="187" y="53"/>
                  <a:pt x="189" y="51"/>
                  <a:pt x="191" y="49"/>
                </a:cubicBezTo>
                <a:cubicBezTo>
                  <a:pt x="194" y="53"/>
                  <a:pt x="201" y="58"/>
                  <a:pt x="211" y="58"/>
                </a:cubicBezTo>
                <a:cubicBezTo>
                  <a:pt x="227" y="58"/>
                  <a:pt x="247" y="44"/>
                  <a:pt x="268" y="15"/>
                </a:cubicBezTo>
                <a:cubicBezTo>
                  <a:pt x="273" y="9"/>
                  <a:pt x="273" y="9"/>
                  <a:pt x="273" y="9"/>
                </a:cubicBezTo>
                <a:cubicBezTo>
                  <a:pt x="266" y="6"/>
                  <a:pt x="266" y="6"/>
                  <a:pt x="266" y="6"/>
                </a:cubicBezTo>
                <a:cubicBezTo>
                  <a:pt x="265" y="6"/>
                  <a:pt x="249" y="0"/>
                  <a:pt x="232" y="0"/>
                </a:cubicBezTo>
                <a:cubicBezTo>
                  <a:pt x="207" y="0"/>
                  <a:pt x="191" y="13"/>
                  <a:pt x="187" y="37"/>
                </a:cubicBezTo>
                <a:cubicBezTo>
                  <a:pt x="186" y="38"/>
                  <a:pt x="184" y="40"/>
                  <a:pt x="183" y="41"/>
                </a:cubicBezTo>
                <a:cubicBezTo>
                  <a:pt x="180" y="32"/>
                  <a:pt x="174" y="22"/>
                  <a:pt x="165" y="11"/>
                </a:cubicBezTo>
                <a:cubicBezTo>
                  <a:pt x="162" y="7"/>
                  <a:pt x="156" y="7"/>
                  <a:pt x="152" y="10"/>
                </a:cubicBezTo>
                <a:cubicBezTo>
                  <a:pt x="148" y="14"/>
                  <a:pt x="148" y="20"/>
                  <a:pt x="151" y="24"/>
                </a:cubicBezTo>
                <a:cubicBezTo>
                  <a:pt x="166" y="41"/>
                  <a:pt x="168" y="56"/>
                  <a:pt x="167" y="66"/>
                </a:cubicBezTo>
                <a:cubicBezTo>
                  <a:pt x="161" y="64"/>
                  <a:pt x="154" y="63"/>
                  <a:pt x="146" y="63"/>
                </a:cubicBezTo>
                <a:cubicBezTo>
                  <a:pt x="118" y="63"/>
                  <a:pt x="105" y="77"/>
                  <a:pt x="100" y="88"/>
                </a:cubicBezTo>
                <a:cubicBezTo>
                  <a:pt x="83" y="124"/>
                  <a:pt x="99" y="175"/>
                  <a:pt x="137" y="205"/>
                </a:cubicBezTo>
                <a:close/>
                <a:moveTo>
                  <a:pt x="0" y="220"/>
                </a:moveTo>
                <a:cubicBezTo>
                  <a:pt x="0" y="310"/>
                  <a:pt x="0" y="310"/>
                  <a:pt x="0" y="310"/>
                </a:cubicBezTo>
                <a:cubicBezTo>
                  <a:pt x="326" y="310"/>
                  <a:pt x="326" y="310"/>
                  <a:pt x="326" y="310"/>
                </a:cubicBezTo>
                <a:cubicBezTo>
                  <a:pt x="326" y="220"/>
                  <a:pt x="326" y="220"/>
                  <a:pt x="326" y="220"/>
                </a:cubicBezTo>
                <a:lnTo>
                  <a:pt x="0" y="220"/>
                </a:lnTo>
                <a:close/>
                <a:moveTo>
                  <a:pt x="46" y="294"/>
                </a:moveTo>
                <a:cubicBezTo>
                  <a:pt x="26" y="294"/>
                  <a:pt x="26" y="294"/>
                  <a:pt x="26" y="294"/>
                </a:cubicBezTo>
                <a:cubicBezTo>
                  <a:pt x="26" y="236"/>
                  <a:pt x="26" y="236"/>
                  <a:pt x="26" y="236"/>
                </a:cubicBezTo>
                <a:cubicBezTo>
                  <a:pt x="46" y="236"/>
                  <a:pt x="46" y="236"/>
                  <a:pt x="46" y="236"/>
                </a:cubicBezTo>
                <a:lnTo>
                  <a:pt x="46" y="294"/>
                </a:lnTo>
                <a:close/>
                <a:moveTo>
                  <a:pt x="108" y="292"/>
                </a:moveTo>
                <a:cubicBezTo>
                  <a:pt x="93" y="292"/>
                  <a:pt x="81" y="280"/>
                  <a:pt x="81" y="265"/>
                </a:cubicBezTo>
                <a:cubicBezTo>
                  <a:pt x="81" y="250"/>
                  <a:pt x="93" y="238"/>
                  <a:pt x="108" y="238"/>
                </a:cubicBezTo>
                <a:cubicBezTo>
                  <a:pt x="123" y="238"/>
                  <a:pt x="135" y="250"/>
                  <a:pt x="135" y="265"/>
                </a:cubicBezTo>
                <a:cubicBezTo>
                  <a:pt x="135" y="280"/>
                  <a:pt x="123" y="292"/>
                  <a:pt x="108" y="292"/>
                </a:cubicBezTo>
                <a:close/>
                <a:moveTo>
                  <a:pt x="305" y="294"/>
                </a:moveTo>
                <a:cubicBezTo>
                  <a:pt x="285" y="294"/>
                  <a:pt x="285" y="294"/>
                  <a:pt x="285" y="294"/>
                </a:cubicBezTo>
                <a:cubicBezTo>
                  <a:pt x="285" y="236"/>
                  <a:pt x="285" y="236"/>
                  <a:pt x="285" y="236"/>
                </a:cubicBezTo>
                <a:cubicBezTo>
                  <a:pt x="305" y="236"/>
                  <a:pt x="305" y="236"/>
                  <a:pt x="305" y="236"/>
                </a:cubicBezTo>
                <a:lnTo>
                  <a:pt x="305" y="294"/>
                </a:lnTo>
                <a:close/>
                <a:moveTo>
                  <a:pt x="108" y="254"/>
                </a:moveTo>
                <a:cubicBezTo>
                  <a:pt x="102" y="254"/>
                  <a:pt x="97" y="259"/>
                  <a:pt x="97" y="265"/>
                </a:cubicBezTo>
                <a:cubicBezTo>
                  <a:pt x="97" y="271"/>
                  <a:pt x="102" y="276"/>
                  <a:pt x="108" y="276"/>
                </a:cubicBezTo>
                <a:cubicBezTo>
                  <a:pt x="114" y="276"/>
                  <a:pt x="120" y="271"/>
                  <a:pt x="120" y="265"/>
                </a:cubicBezTo>
                <a:cubicBezTo>
                  <a:pt x="120" y="259"/>
                  <a:pt x="114" y="254"/>
                  <a:pt x="108" y="254"/>
                </a:cubicBezTo>
                <a:close/>
              </a:path>
            </a:pathLst>
          </a:custGeom>
          <a:solidFill>
            <a:srgbClr val="FCB0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15"/>
          <p:cNvSpPr>
            <a:spLocks noEditPoints="1"/>
          </p:cNvSpPr>
          <p:nvPr/>
        </p:nvSpPr>
        <p:spPr bwMode="auto">
          <a:xfrm>
            <a:off x="5244261" y="2031013"/>
            <a:ext cx="1286516" cy="1397877"/>
          </a:xfrm>
          <a:custGeom>
            <a:avLst/>
            <a:gdLst>
              <a:gd name="T0" fmla="*/ 37 w 301"/>
              <a:gd name="T1" fmla="*/ 70 h 327"/>
              <a:gd name="T2" fmla="*/ 25 w 301"/>
              <a:gd name="T3" fmla="*/ 92 h 327"/>
              <a:gd name="T4" fmla="*/ 57 w 301"/>
              <a:gd name="T5" fmla="*/ 96 h 327"/>
              <a:gd name="T6" fmla="*/ 40 w 301"/>
              <a:gd name="T7" fmla="*/ 199 h 327"/>
              <a:gd name="T8" fmla="*/ 20 w 301"/>
              <a:gd name="T9" fmla="*/ 225 h 327"/>
              <a:gd name="T10" fmla="*/ 53 w 301"/>
              <a:gd name="T11" fmla="*/ 221 h 327"/>
              <a:gd name="T12" fmla="*/ 40 w 301"/>
              <a:gd name="T13" fmla="*/ 199 h 327"/>
              <a:gd name="T14" fmla="*/ 276 w 301"/>
              <a:gd name="T15" fmla="*/ 92 h 327"/>
              <a:gd name="T16" fmla="*/ 264 w 301"/>
              <a:gd name="T17" fmla="*/ 70 h 327"/>
              <a:gd name="T18" fmla="*/ 244 w 301"/>
              <a:gd name="T19" fmla="*/ 96 h 327"/>
              <a:gd name="T20" fmla="*/ 43 w 301"/>
              <a:gd name="T21" fmla="*/ 150 h 327"/>
              <a:gd name="T22" fmla="*/ 13 w 301"/>
              <a:gd name="T23" fmla="*/ 138 h 327"/>
              <a:gd name="T24" fmla="*/ 13 w 301"/>
              <a:gd name="T25" fmla="*/ 163 h 327"/>
              <a:gd name="T26" fmla="*/ 43 w 301"/>
              <a:gd name="T27" fmla="*/ 150 h 327"/>
              <a:gd name="T28" fmla="*/ 163 w 301"/>
              <a:gd name="T29" fmla="*/ 30 h 327"/>
              <a:gd name="T30" fmla="*/ 150 w 301"/>
              <a:gd name="T31" fmla="*/ 0 h 327"/>
              <a:gd name="T32" fmla="*/ 138 w 301"/>
              <a:gd name="T33" fmla="*/ 30 h 327"/>
              <a:gd name="T34" fmla="*/ 97 w 301"/>
              <a:gd name="T35" fmla="*/ 57 h 327"/>
              <a:gd name="T36" fmla="*/ 92 w 301"/>
              <a:gd name="T37" fmla="*/ 24 h 327"/>
              <a:gd name="T38" fmla="*/ 71 w 301"/>
              <a:gd name="T39" fmla="*/ 37 h 327"/>
              <a:gd name="T40" fmla="*/ 97 w 301"/>
              <a:gd name="T41" fmla="*/ 57 h 327"/>
              <a:gd name="T42" fmla="*/ 270 w 301"/>
              <a:gd name="T43" fmla="*/ 138 h 327"/>
              <a:gd name="T44" fmla="*/ 270 w 301"/>
              <a:gd name="T45" fmla="*/ 163 h 327"/>
              <a:gd name="T46" fmla="*/ 301 w 301"/>
              <a:gd name="T47" fmla="*/ 150 h 327"/>
              <a:gd name="T48" fmla="*/ 276 w 301"/>
              <a:gd name="T49" fmla="*/ 208 h 327"/>
              <a:gd name="T50" fmla="*/ 244 w 301"/>
              <a:gd name="T51" fmla="*/ 204 h 327"/>
              <a:gd name="T52" fmla="*/ 264 w 301"/>
              <a:gd name="T53" fmla="*/ 230 h 327"/>
              <a:gd name="T54" fmla="*/ 276 w 301"/>
              <a:gd name="T55" fmla="*/ 208 h 327"/>
              <a:gd name="T56" fmla="*/ 209 w 301"/>
              <a:gd name="T57" fmla="*/ 24 h 327"/>
              <a:gd name="T58" fmla="*/ 204 w 301"/>
              <a:gd name="T59" fmla="*/ 57 h 327"/>
              <a:gd name="T60" fmla="*/ 230 w 301"/>
              <a:gd name="T61" fmla="*/ 37 h 327"/>
              <a:gd name="T62" fmla="*/ 173 w 301"/>
              <a:gd name="T63" fmla="*/ 292 h 327"/>
              <a:gd name="T64" fmla="*/ 123 w 301"/>
              <a:gd name="T65" fmla="*/ 297 h 327"/>
              <a:gd name="T66" fmla="*/ 124 w 301"/>
              <a:gd name="T67" fmla="*/ 310 h 327"/>
              <a:gd name="T68" fmla="*/ 130 w 301"/>
              <a:gd name="T69" fmla="*/ 315 h 327"/>
              <a:gd name="T70" fmla="*/ 133 w 301"/>
              <a:gd name="T71" fmla="*/ 316 h 327"/>
              <a:gd name="T72" fmla="*/ 142 w 301"/>
              <a:gd name="T73" fmla="*/ 326 h 327"/>
              <a:gd name="T74" fmla="*/ 150 w 301"/>
              <a:gd name="T75" fmla="*/ 327 h 327"/>
              <a:gd name="T76" fmla="*/ 160 w 301"/>
              <a:gd name="T77" fmla="*/ 324 h 327"/>
              <a:gd name="T78" fmla="*/ 170 w 301"/>
              <a:gd name="T79" fmla="*/ 316 h 327"/>
              <a:gd name="T80" fmla="*/ 174 w 301"/>
              <a:gd name="T81" fmla="*/ 314 h 327"/>
              <a:gd name="T82" fmla="*/ 178 w 301"/>
              <a:gd name="T83" fmla="*/ 307 h 327"/>
              <a:gd name="T84" fmla="*/ 173 w 301"/>
              <a:gd name="T85" fmla="*/ 292 h 327"/>
              <a:gd name="T86" fmla="*/ 71 w 301"/>
              <a:gd name="T87" fmla="*/ 151 h 327"/>
              <a:gd name="T88" fmla="*/ 95 w 301"/>
              <a:gd name="T89" fmla="*/ 211 h 327"/>
              <a:gd name="T90" fmla="*/ 116 w 301"/>
              <a:gd name="T91" fmla="*/ 275 h 327"/>
              <a:gd name="T92" fmla="*/ 176 w 301"/>
              <a:gd name="T93" fmla="*/ 284 h 327"/>
              <a:gd name="T94" fmla="*/ 181 w 301"/>
              <a:gd name="T95" fmla="*/ 268 h 327"/>
              <a:gd name="T96" fmla="*/ 215 w 301"/>
              <a:gd name="T97" fmla="*/ 201 h 327"/>
              <a:gd name="T98" fmla="*/ 207 w 301"/>
              <a:gd name="T99" fmla="*/ 93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01" h="327">
                <a:moveTo>
                  <a:pt x="53" y="79"/>
                </a:moveTo>
                <a:cubicBezTo>
                  <a:pt x="37" y="70"/>
                  <a:pt x="37" y="70"/>
                  <a:pt x="37" y="70"/>
                </a:cubicBezTo>
                <a:cubicBezTo>
                  <a:pt x="31" y="67"/>
                  <a:pt x="24" y="69"/>
                  <a:pt x="20" y="75"/>
                </a:cubicBezTo>
                <a:cubicBezTo>
                  <a:pt x="17" y="81"/>
                  <a:pt x="19" y="88"/>
                  <a:pt x="25" y="92"/>
                </a:cubicBezTo>
                <a:cubicBezTo>
                  <a:pt x="40" y="101"/>
                  <a:pt x="40" y="101"/>
                  <a:pt x="40" y="101"/>
                </a:cubicBezTo>
                <a:cubicBezTo>
                  <a:pt x="46" y="104"/>
                  <a:pt x="54" y="102"/>
                  <a:pt x="57" y="96"/>
                </a:cubicBezTo>
                <a:cubicBezTo>
                  <a:pt x="61" y="90"/>
                  <a:pt x="59" y="83"/>
                  <a:pt x="53" y="79"/>
                </a:cubicBezTo>
                <a:close/>
                <a:moveTo>
                  <a:pt x="40" y="199"/>
                </a:moveTo>
                <a:cubicBezTo>
                  <a:pt x="25" y="208"/>
                  <a:pt x="25" y="208"/>
                  <a:pt x="25" y="208"/>
                </a:cubicBezTo>
                <a:cubicBezTo>
                  <a:pt x="19" y="212"/>
                  <a:pt x="17" y="219"/>
                  <a:pt x="20" y="225"/>
                </a:cubicBezTo>
                <a:cubicBezTo>
                  <a:pt x="24" y="231"/>
                  <a:pt x="31" y="233"/>
                  <a:pt x="37" y="230"/>
                </a:cubicBezTo>
                <a:cubicBezTo>
                  <a:pt x="53" y="221"/>
                  <a:pt x="53" y="221"/>
                  <a:pt x="53" y="221"/>
                </a:cubicBezTo>
                <a:cubicBezTo>
                  <a:pt x="59" y="217"/>
                  <a:pt x="61" y="210"/>
                  <a:pt x="57" y="204"/>
                </a:cubicBezTo>
                <a:cubicBezTo>
                  <a:pt x="54" y="198"/>
                  <a:pt x="46" y="196"/>
                  <a:pt x="40" y="199"/>
                </a:cubicBezTo>
                <a:close/>
                <a:moveTo>
                  <a:pt x="261" y="101"/>
                </a:moveTo>
                <a:cubicBezTo>
                  <a:pt x="276" y="92"/>
                  <a:pt x="276" y="92"/>
                  <a:pt x="276" y="92"/>
                </a:cubicBezTo>
                <a:cubicBezTo>
                  <a:pt x="282" y="88"/>
                  <a:pt x="284" y="81"/>
                  <a:pt x="281" y="75"/>
                </a:cubicBezTo>
                <a:cubicBezTo>
                  <a:pt x="277" y="69"/>
                  <a:pt x="270" y="67"/>
                  <a:pt x="264" y="70"/>
                </a:cubicBezTo>
                <a:cubicBezTo>
                  <a:pt x="248" y="79"/>
                  <a:pt x="248" y="79"/>
                  <a:pt x="248" y="79"/>
                </a:cubicBezTo>
                <a:cubicBezTo>
                  <a:pt x="242" y="83"/>
                  <a:pt x="240" y="90"/>
                  <a:pt x="244" y="96"/>
                </a:cubicBezTo>
                <a:cubicBezTo>
                  <a:pt x="247" y="102"/>
                  <a:pt x="255" y="104"/>
                  <a:pt x="261" y="101"/>
                </a:cubicBezTo>
                <a:close/>
                <a:moveTo>
                  <a:pt x="43" y="150"/>
                </a:moveTo>
                <a:cubicBezTo>
                  <a:pt x="43" y="143"/>
                  <a:pt x="37" y="138"/>
                  <a:pt x="31" y="138"/>
                </a:cubicBezTo>
                <a:cubicBezTo>
                  <a:pt x="13" y="138"/>
                  <a:pt x="13" y="138"/>
                  <a:pt x="13" y="138"/>
                </a:cubicBezTo>
                <a:cubicBezTo>
                  <a:pt x="6" y="138"/>
                  <a:pt x="0" y="143"/>
                  <a:pt x="0" y="150"/>
                </a:cubicBezTo>
                <a:cubicBezTo>
                  <a:pt x="0" y="157"/>
                  <a:pt x="6" y="163"/>
                  <a:pt x="13" y="163"/>
                </a:cubicBezTo>
                <a:cubicBezTo>
                  <a:pt x="31" y="163"/>
                  <a:pt x="31" y="163"/>
                  <a:pt x="31" y="163"/>
                </a:cubicBezTo>
                <a:cubicBezTo>
                  <a:pt x="37" y="163"/>
                  <a:pt x="43" y="157"/>
                  <a:pt x="43" y="150"/>
                </a:cubicBezTo>
                <a:close/>
                <a:moveTo>
                  <a:pt x="150" y="43"/>
                </a:moveTo>
                <a:cubicBezTo>
                  <a:pt x="157" y="43"/>
                  <a:pt x="163" y="37"/>
                  <a:pt x="163" y="30"/>
                </a:cubicBezTo>
                <a:cubicBezTo>
                  <a:pt x="163" y="12"/>
                  <a:pt x="163" y="12"/>
                  <a:pt x="163" y="12"/>
                </a:cubicBezTo>
                <a:cubicBezTo>
                  <a:pt x="163" y="5"/>
                  <a:pt x="157" y="0"/>
                  <a:pt x="150" y="0"/>
                </a:cubicBezTo>
                <a:cubicBezTo>
                  <a:pt x="144" y="0"/>
                  <a:pt x="138" y="5"/>
                  <a:pt x="138" y="12"/>
                </a:cubicBezTo>
                <a:cubicBezTo>
                  <a:pt x="138" y="30"/>
                  <a:pt x="138" y="30"/>
                  <a:pt x="138" y="30"/>
                </a:cubicBezTo>
                <a:cubicBezTo>
                  <a:pt x="138" y="37"/>
                  <a:pt x="144" y="43"/>
                  <a:pt x="150" y="43"/>
                </a:cubicBezTo>
                <a:close/>
                <a:moveTo>
                  <a:pt x="97" y="57"/>
                </a:moveTo>
                <a:cubicBezTo>
                  <a:pt x="103" y="53"/>
                  <a:pt x="105" y="46"/>
                  <a:pt x="101" y="40"/>
                </a:cubicBezTo>
                <a:cubicBezTo>
                  <a:pt x="92" y="24"/>
                  <a:pt x="92" y="24"/>
                  <a:pt x="92" y="24"/>
                </a:cubicBezTo>
                <a:cubicBezTo>
                  <a:pt x="89" y="18"/>
                  <a:pt x="81" y="16"/>
                  <a:pt x="75" y="20"/>
                </a:cubicBezTo>
                <a:cubicBezTo>
                  <a:pt x="69" y="23"/>
                  <a:pt x="67" y="31"/>
                  <a:pt x="71" y="37"/>
                </a:cubicBezTo>
                <a:cubicBezTo>
                  <a:pt x="80" y="52"/>
                  <a:pt x="80" y="52"/>
                  <a:pt x="80" y="52"/>
                </a:cubicBezTo>
                <a:cubicBezTo>
                  <a:pt x="83" y="58"/>
                  <a:pt x="91" y="60"/>
                  <a:pt x="97" y="57"/>
                </a:cubicBezTo>
                <a:close/>
                <a:moveTo>
                  <a:pt x="288" y="138"/>
                </a:moveTo>
                <a:cubicBezTo>
                  <a:pt x="270" y="138"/>
                  <a:pt x="270" y="138"/>
                  <a:pt x="270" y="138"/>
                </a:cubicBezTo>
                <a:cubicBezTo>
                  <a:pt x="264" y="138"/>
                  <a:pt x="258" y="143"/>
                  <a:pt x="258" y="150"/>
                </a:cubicBezTo>
                <a:cubicBezTo>
                  <a:pt x="258" y="157"/>
                  <a:pt x="264" y="163"/>
                  <a:pt x="270" y="163"/>
                </a:cubicBezTo>
                <a:cubicBezTo>
                  <a:pt x="288" y="163"/>
                  <a:pt x="288" y="163"/>
                  <a:pt x="288" y="163"/>
                </a:cubicBezTo>
                <a:cubicBezTo>
                  <a:pt x="295" y="163"/>
                  <a:pt x="301" y="157"/>
                  <a:pt x="301" y="150"/>
                </a:cubicBezTo>
                <a:cubicBezTo>
                  <a:pt x="301" y="143"/>
                  <a:pt x="295" y="138"/>
                  <a:pt x="288" y="138"/>
                </a:cubicBezTo>
                <a:close/>
                <a:moveTo>
                  <a:pt x="276" y="208"/>
                </a:moveTo>
                <a:cubicBezTo>
                  <a:pt x="261" y="199"/>
                  <a:pt x="261" y="199"/>
                  <a:pt x="261" y="199"/>
                </a:cubicBezTo>
                <a:cubicBezTo>
                  <a:pt x="255" y="196"/>
                  <a:pt x="247" y="198"/>
                  <a:pt x="244" y="204"/>
                </a:cubicBezTo>
                <a:cubicBezTo>
                  <a:pt x="240" y="210"/>
                  <a:pt x="242" y="217"/>
                  <a:pt x="248" y="221"/>
                </a:cubicBezTo>
                <a:cubicBezTo>
                  <a:pt x="264" y="230"/>
                  <a:pt x="264" y="230"/>
                  <a:pt x="264" y="230"/>
                </a:cubicBezTo>
                <a:cubicBezTo>
                  <a:pt x="270" y="233"/>
                  <a:pt x="277" y="231"/>
                  <a:pt x="281" y="225"/>
                </a:cubicBezTo>
                <a:cubicBezTo>
                  <a:pt x="284" y="219"/>
                  <a:pt x="282" y="212"/>
                  <a:pt x="276" y="208"/>
                </a:cubicBezTo>
                <a:close/>
                <a:moveTo>
                  <a:pt x="226" y="20"/>
                </a:moveTo>
                <a:cubicBezTo>
                  <a:pt x="220" y="16"/>
                  <a:pt x="212" y="18"/>
                  <a:pt x="209" y="24"/>
                </a:cubicBezTo>
                <a:cubicBezTo>
                  <a:pt x="200" y="40"/>
                  <a:pt x="200" y="40"/>
                  <a:pt x="200" y="40"/>
                </a:cubicBezTo>
                <a:cubicBezTo>
                  <a:pt x="196" y="46"/>
                  <a:pt x="198" y="53"/>
                  <a:pt x="204" y="57"/>
                </a:cubicBezTo>
                <a:cubicBezTo>
                  <a:pt x="210" y="60"/>
                  <a:pt x="218" y="58"/>
                  <a:pt x="221" y="52"/>
                </a:cubicBezTo>
                <a:cubicBezTo>
                  <a:pt x="230" y="37"/>
                  <a:pt x="230" y="37"/>
                  <a:pt x="230" y="37"/>
                </a:cubicBezTo>
                <a:cubicBezTo>
                  <a:pt x="234" y="31"/>
                  <a:pt x="232" y="23"/>
                  <a:pt x="226" y="20"/>
                </a:cubicBezTo>
                <a:close/>
                <a:moveTo>
                  <a:pt x="173" y="292"/>
                </a:moveTo>
                <a:cubicBezTo>
                  <a:pt x="128" y="292"/>
                  <a:pt x="128" y="292"/>
                  <a:pt x="128" y="292"/>
                </a:cubicBezTo>
                <a:cubicBezTo>
                  <a:pt x="126" y="292"/>
                  <a:pt x="123" y="294"/>
                  <a:pt x="123" y="297"/>
                </a:cubicBezTo>
                <a:cubicBezTo>
                  <a:pt x="123" y="307"/>
                  <a:pt x="123" y="307"/>
                  <a:pt x="123" y="307"/>
                </a:cubicBezTo>
                <a:cubicBezTo>
                  <a:pt x="123" y="308"/>
                  <a:pt x="124" y="309"/>
                  <a:pt x="124" y="310"/>
                </a:cubicBezTo>
                <a:cubicBezTo>
                  <a:pt x="128" y="314"/>
                  <a:pt x="128" y="314"/>
                  <a:pt x="128" y="314"/>
                </a:cubicBezTo>
                <a:cubicBezTo>
                  <a:pt x="129" y="315"/>
                  <a:pt x="129" y="315"/>
                  <a:pt x="130" y="315"/>
                </a:cubicBezTo>
                <a:cubicBezTo>
                  <a:pt x="131" y="316"/>
                  <a:pt x="131" y="316"/>
                  <a:pt x="132" y="316"/>
                </a:cubicBezTo>
                <a:cubicBezTo>
                  <a:pt x="132" y="316"/>
                  <a:pt x="133" y="316"/>
                  <a:pt x="133" y="316"/>
                </a:cubicBezTo>
                <a:cubicBezTo>
                  <a:pt x="141" y="324"/>
                  <a:pt x="141" y="324"/>
                  <a:pt x="141" y="324"/>
                </a:cubicBezTo>
                <a:cubicBezTo>
                  <a:pt x="141" y="325"/>
                  <a:pt x="142" y="325"/>
                  <a:pt x="142" y="326"/>
                </a:cubicBezTo>
                <a:cubicBezTo>
                  <a:pt x="144" y="326"/>
                  <a:pt x="147" y="327"/>
                  <a:pt x="150" y="327"/>
                </a:cubicBezTo>
                <a:cubicBezTo>
                  <a:pt x="150" y="327"/>
                  <a:pt x="150" y="327"/>
                  <a:pt x="150" y="327"/>
                </a:cubicBezTo>
                <a:cubicBezTo>
                  <a:pt x="155" y="326"/>
                  <a:pt x="158" y="326"/>
                  <a:pt x="159" y="325"/>
                </a:cubicBezTo>
                <a:cubicBezTo>
                  <a:pt x="160" y="325"/>
                  <a:pt x="160" y="325"/>
                  <a:pt x="160" y="324"/>
                </a:cubicBezTo>
                <a:cubicBezTo>
                  <a:pt x="160" y="324"/>
                  <a:pt x="168" y="316"/>
                  <a:pt x="169" y="316"/>
                </a:cubicBezTo>
                <a:cubicBezTo>
                  <a:pt x="169" y="316"/>
                  <a:pt x="169" y="316"/>
                  <a:pt x="170" y="316"/>
                </a:cubicBezTo>
                <a:cubicBezTo>
                  <a:pt x="170" y="316"/>
                  <a:pt x="170" y="316"/>
                  <a:pt x="171" y="316"/>
                </a:cubicBezTo>
                <a:cubicBezTo>
                  <a:pt x="172" y="316"/>
                  <a:pt x="173" y="315"/>
                  <a:pt x="174" y="314"/>
                </a:cubicBezTo>
                <a:cubicBezTo>
                  <a:pt x="177" y="310"/>
                  <a:pt x="177" y="310"/>
                  <a:pt x="177" y="310"/>
                </a:cubicBezTo>
                <a:cubicBezTo>
                  <a:pt x="178" y="309"/>
                  <a:pt x="178" y="308"/>
                  <a:pt x="178" y="307"/>
                </a:cubicBezTo>
                <a:cubicBezTo>
                  <a:pt x="178" y="297"/>
                  <a:pt x="178" y="297"/>
                  <a:pt x="178" y="297"/>
                </a:cubicBezTo>
                <a:cubicBezTo>
                  <a:pt x="178" y="294"/>
                  <a:pt x="176" y="292"/>
                  <a:pt x="173" y="292"/>
                </a:cubicBezTo>
                <a:close/>
                <a:moveTo>
                  <a:pt x="151" y="68"/>
                </a:moveTo>
                <a:cubicBezTo>
                  <a:pt x="107" y="68"/>
                  <a:pt x="71" y="105"/>
                  <a:pt x="71" y="151"/>
                </a:cubicBezTo>
                <a:cubicBezTo>
                  <a:pt x="71" y="169"/>
                  <a:pt x="76" y="186"/>
                  <a:pt x="87" y="201"/>
                </a:cubicBezTo>
                <a:cubicBezTo>
                  <a:pt x="87" y="201"/>
                  <a:pt x="92" y="208"/>
                  <a:pt x="95" y="211"/>
                </a:cubicBezTo>
                <a:cubicBezTo>
                  <a:pt x="113" y="234"/>
                  <a:pt x="122" y="252"/>
                  <a:pt x="122" y="266"/>
                </a:cubicBezTo>
                <a:cubicBezTo>
                  <a:pt x="119" y="268"/>
                  <a:pt x="116" y="271"/>
                  <a:pt x="116" y="275"/>
                </a:cubicBezTo>
                <a:cubicBezTo>
                  <a:pt x="116" y="280"/>
                  <a:pt x="120" y="284"/>
                  <a:pt x="125" y="284"/>
                </a:cubicBezTo>
                <a:cubicBezTo>
                  <a:pt x="176" y="284"/>
                  <a:pt x="176" y="284"/>
                  <a:pt x="176" y="284"/>
                </a:cubicBezTo>
                <a:cubicBezTo>
                  <a:pt x="181" y="284"/>
                  <a:pt x="185" y="280"/>
                  <a:pt x="185" y="275"/>
                </a:cubicBezTo>
                <a:cubicBezTo>
                  <a:pt x="185" y="272"/>
                  <a:pt x="184" y="269"/>
                  <a:pt x="181" y="268"/>
                </a:cubicBezTo>
                <a:cubicBezTo>
                  <a:pt x="181" y="251"/>
                  <a:pt x="189" y="232"/>
                  <a:pt x="207" y="211"/>
                </a:cubicBezTo>
                <a:cubicBezTo>
                  <a:pt x="209" y="208"/>
                  <a:pt x="214" y="201"/>
                  <a:pt x="215" y="201"/>
                </a:cubicBezTo>
                <a:cubicBezTo>
                  <a:pt x="225" y="187"/>
                  <a:pt x="230" y="170"/>
                  <a:pt x="231" y="152"/>
                </a:cubicBezTo>
                <a:cubicBezTo>
                  <a:pt x="231" y="129"/>
                  <a:pt x="222" y="109"/>
                  <a:pt x="207" y="93"/>
                </a:cubicBezTo>
                <a:cubicBezTo>
                  <a:pt x="192" y="77"/>
                  <a:pt x="172" y="68"/>
                  <a:pt x="151" y="68"/>
                </a:cubicBezTo>
                <a:close/>
              </a:path>
            </a:pathLst>
          </a:custGeom>
          <a:solidFill>
            <a:srgbClr val="FCB0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216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6076709" y="0"/>
            <a:ext cx="6115291" cy="6858000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969725" y="2367582"/>
            <a:ext cx="4183268" cy="458423"/>
            <a:chOff x="5969725" y="1801451"/>
            <a:chExt cx="2821578" cy="458423"/>
          </a:xfrm>
        </p:grpSpPr>
        <p:sp>
          <p:nvSpPr>
            <p:cNvPr id="2" name="矩形 1"/>
            <p:cNvSpPr/>
            <p:nvPr/>
          </p:nvSpPr>
          <p:spPr>
            <a:xfrm>
              <a:off x="5969726" y="1801451"/>
              <a:ext cx="2821577" cy="458423"/>
            </a:xfrm>
            <a:prstGeom prst="rect">
              <a:avLst/>
            </a:prstGeom>
            <a:solidFill>
              <a:srgbClr val="FCB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5969725" y="1801451"/>
              <a:ext cx="93115" cy="458423"/>
            </a:xfrm>
            <a:prstGeom prst="rect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69725" y="2944927"/>
            <a:ext cx="4183268" cy="459854"/>
            <a:chOff x="5969725" y="2398387"/>
            <a:chExt cx="2821578" cy="459854"/>
          </a:xfrm>
        </p:grpSpPr>
        <p:sp>
          <p:nvSpPr>
            <p:cNvPr id="24" name="矩形 23"/>
            <p:cNvSpPr/>
            <p:nvPr/>
          </p:nvSpPr>
          <p:spPr>
            <a:xfrm>
              <a:off x="5969726" y="2398387"/>
              <a:ext cx="2821577" cy="458423"/>
            </a:xfrm>
            <a:prstGeom prst="rect">
              <a:avLst/>
            </a:prstGeom>
            <a:solidFill>
              <a:srgbClr val="FCB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5969725" y="2399818"/>
              <a:ext cx="93115" cy="458423"/>
            </a:xfrm>
            <a:prstGeom prst="rect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969725" y="3518554"/>
            <a:ext cx="4183268" cy="466057"/>
            <a:chOff x="5969725" y="2972014"/>
            <a:chExt cx="2821578" cy="466057"/>
          </a:xfrm>
        </p:grpSpPr>
        <p:sp>
          <p:nvSpPr>
            <p:cNvPr id="25" name="矩形 24"/>
            <p:cNvSpPr/>
            <p:nvPr/>
          </p:nvSpPr>
          <p:spPr>
            <a:xfrm>
              <a:off x="5969726" y="2979648"/>
              <a:ext cx="2821577" cy="458423"/>
            </a:xfrm>
            <a:prstGeom prst="rect">
              <a:avLst/>
            </a:prstGeom>
            <a:solidFill>
              <a:srgbClr val="FCB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5969725" y="2972014"/>
              <a:ext cx="93115" cy="458423"/>
            </a:xfrm>
            <a:prstGeom prst="rect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34341" y="4592959"/>
            <a:ext cx="4405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3600" b="1" dirty="0">
                <a:latin typeface="Microsoft YaHei" charset="-122"/>
                <a:ea typeface="Microsoft YaHei" charset="-122"/>
                <a:cs typeface="Microsoft YaHei" charset="-122"/>
              </a:rPr>
              <a:t>Characteristics of 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sz="3600" b="1" dirty="0">
                <a:latin typeface="Microsoft YaHei" charset="-122"/>
                <a:ea typeface="Microsoft YaHei" charset="-122"/>
                <a:cs typeface="Microsoft YaHei" charset="-122"/>
              </a:rPr>
              <a:t>Discount</a:t>
            </a:r>
            <a:r>
              <a:rPr lang="zh-CN" altLang="en-US" sz="3600" b="1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3600" b="1" dirty="0" smtClean="0">
                <a:latin typeface="Microsoft YaHei" charset="-122"/>
                <a:ea typeface="Microsoft YaHei" charset="-122"/>
                <a:cs typeface="Microsoft YaHei" charset="-122"/>
              </a:rPr>
              <a:t>Program</a:t>
            </a:r>
            <a:endParaRPr lang="zh-CN" altLang="zh-CN" sz="3600" b="1" kern="1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838237" y="1937346"/>
            <a:ext cx="2448272" cy="2448272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3043274" y="1801451"/>
            <a:ext cx="72000" cy="72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标题 4"/>
          <p:cNvSpPr txBox="1">
            <a:spLocks/>
          </p:cNvSpPr>
          <p:nvPr/>
        </p:nvSpPr>
        <p:spPr>
          <a:xfrm>
            <a:off x="1891142" y="3652055"/>
            <a:ext cx="2376264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 smtClean="0">
                <a:solidFill>
                  <a:srgbClr val="FCB0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2</a:t>
            </a:r>
            <a:endParaRPr lang="zh-CN" altLang="en-US" sz="2400" b="1" dirty="0" smtClean="0">
              <a:solidFill>
                <a:srgbClr val="FCB00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41993" y="2041102"/>
            <a:ext cx="2240761" cy="2240761"/>
          </a:xfrm>
          <a:prstGeom prst="ellipse">
            <a:avLst/>
          </a:prstGeom>
          <a:noFill/>
          <a:ln w="31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6155957" y="2412128"/>
            <a:ext cx="4134714" cy="2682825"/>
            <a:chOff x="6155957" y="1865588"/>
            <a:chExt cx="4134714" cy="2682825"/>
          </a:xfrm>
        </p:grpSpPr>
        <p:sp>
          <p:nvSpPr>
            <p:cNvPr id="3" name="矩形 2"/>
            <p:cNvSpPr/>
            <p:nvPr/>
          </p:nvSpPr>
          <p:spPr>
            <a:xfrm>
              <a:off x="6155957" y="1865588"/>
              <a:ext cx="31866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202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Industry Concentration</a:t>
              </a:r>
              <a:endParaRPr lang="en-US" altLang="zh-CN" sz="2000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157167" y="2439457"/>
              <a:ext cx="41335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202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Investment Ceiling &amp; Discount</a:t>
              </a:r>
              <a:endParaRPr lang="en-US" altLang="zh-CN" sz="2000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155957" y="3024193"/>
              <a:ext cx="30803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202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Calculate actual discount</a:t>
              </a:r>
              <a:endParaRPr lang="en-US" altLang="zh-CN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155957" y="3605454"/>
              <a:ext cx="2262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202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研究理论与文献综述</a:t>
              </a:r>
              <a:endParaRPr lang="en-US" altLang="zh-CN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155957" y="4179081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202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主要创新</a:t>
              </a:r>
            </a:p>
          </p:txBody>
        </p:sp>
      </p:grpSp>
      <p:sp>
        <p:nvSpPr>
          <p:cNvPr id="46" name="Freeform 28"/>
          <p:cNvSpPr>
            <a:spLocks noEditPoints="1"/>
          </p:cNvSpPr>
          <p:nvPr/>
        </p:nvSpPr>
        <p:spPr bwMode="auto">
          <a:xfrm>
            <a:off x="2457383" y="2507096"/>
            <a:ext cx="1315781" cy="988635"/>
          </a:xfrm>
          <a:custGeom>
            <a:avLst/>
            <a:gdLst>
              <a:gd name="T0" fmla="*/ 40 w 192"/>
              <a:gd name="T1" fmla="*/ 118 h 144"/>
              <a:gd name="T2" fmla="*/ 40 w 192"/>
              <a:gd name="T3" fmla="*/ 118 h 144"/>
              <a:gd name="T4" fmla="*/ 56 w 192"/>
              <a:gd name="T5" fmla="*/ 116 h 144"/>
              <a:gd name="T6" fmla="*/ 97 w 192"/>
              <a:gd name="T7" fmla="*/ 137 h 144"/>
              <a:gd name="T8" fmla="*/ 99 w 192"/>
              <a:gd name="T9" fmla="*/ 137 h 144"/>
              <a:gd name="T10" fmla="*/ 140 w 192"/>
              <a:gd name="T11" fmla="*/ 116 h 144"/>
              <a:gd name="T12" fmla="*/ 156 w 192"/>
              <a:gd name="T13" fmla="*/ 118 h 144"/>
              <a:gd name="T14" fmla="*/ 156 w 192"/>
              <a:gd name="T15" fmla="*/ 118 h 144"/>
              <a:gd name="T16" fmla="*/ 156 w 192"/>
              <a:gd name="T17" fmla="*/ 70 h 144"/>
              <a:gd name="T18" fmla="*/ 96 w 192"/>
              <a:gd name="T19" fmla="*/ 98 h 144"/>
              <a:gd name="T20" fmla="*/ 40 w 192"/>
              <a:gd name="T21" fmla="*/ 72 h 144"/>
              <a:gd name="T22" fmla="*/ 40 w 192"/>
              <a:gd name="T23" fmla="*/ 118 h 144"/>
              <a:gd name="T24" fmla="*/ 96 w 192"/>
              <a:gd name="T25" fmla="*/ 0 h 144"/>
              <a:gd name="T26" fmla="*/ 0 w 192"/>
              <a:gd name="T27" fmla="*/ 44 h 144"/>
              <a:gd name="T28" fmla="*/ 96 w 192"/>
              <a:gd name="T29" fmla="*/ 88 h 144"/>
              <a:gd name="T30" fmla="*/ 192 w 192"/>
              <a:gd name="T31" fmla="*/ 44 h 144"/>
              <a:gd name="T32" fmla="*/ 96 w 192"/>
              <a:gd name="T33" fmla="*/ 0 h 144"/>
              <a:gd name="T34" fmla="*/ 8 w 192"/>
              <a:gd name="T35" fmla="*/ 56 h 144"/>
              <a:gd name="T36" fmla="*/ 4 w 192"/>
              <a:gd name="T37" fmla="*/ 104 h 144"/>
              <a:gd name="T38" fmla="*/ 12 w 192"/>
              <a:gd name="T39" fmla="*/ 104 h 144"/>
              <a:gd name="T40" fmla="*/ 12 w 192"/>
              <a:gd name="T41" fmla="*/ 58 h 144"/>
              <a:gd name="T42" fmla="*/ 8 w 192"/>
              <a:gd name="T43" fmla="*/ 56 h 144"/>
              <a:gd name="T44" fmla="*/ 16 w 192"/>
              <a:gd name="T45" fmla="*/ 144 h 144"/>
              <a:gd name="T46" fmla="*/ 9 w 192"/>
              <a:gd name="T47" fmla="*/ 124 h 144"/>
              <a:gd name="T48" fmla="*/ 16 w 192"/>
              <a:gd name="T49" fmla="*/ 116 h 144"/>
              <a:gd name="T50" fmla="*/ 8 w 192"/>
              <a:gd name="T51" fmla="*/ 108 h 144"/>
              <a:gd name="T52" fmla="*/ 0 w 192"/>
              <a:gd name="T53" fmla="*/ 116 h 144"/>
              <a:gd name="T54" fmla="*/ 7 w 192"/>
              <a:gd name="T55" fmla="*/ 124 h 144"/>
              <a:gd name="T56" fmla="*/ 0 w 192"/>
              <a:gd name="T57" fmla="*/ 144 h 144"/>
              <a:gd name="T58" fmla="*/ 16 w 192"/>
              <a:gd name="T59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2" h="144">
                <a:moveTo>
                  <a:pt x="40" y="118"/>
                </a:moveTo>
                <a:cubicBezTo>
                  <a:pt x="40" y="118"/>
                  <a:pt x="40" y="118"/>
                  <a:pt x="40" y="118"/>
                </a:cubicBezTo>
                <a:cubicBezTo>
                  <a:pt x="45" y="116"/>
                  <a:pt x="50" y="116"/>
                  <a:pt x="56" y="116"/>
                </a:cubicBezTo>
                <a:cubicBezTo>
                  <a:pt x="72" y="116"/>
                  <a:pt x="91" y="127"/>
                  <a:pt x="97" y="137"/>
                </a:cubicBezTo>
                <a:cubicBezTo>
                  <a:pt x="99" y="137"/>
                  <a:pt x="99" y="137"/>
                  <a:pt x="99" y="137"/>
                </a:cubicBezTo>
                <a:cubicBezTo>
                  <a:pt x="105" y="127"/>
                  <a:pt x="123" y="116"/>
                  <a:pt x="140" y="116"/>
                </a:cubicBezTo>
                <a:cubicBezTo>
                  <a:pt x="145" y="116"/>
                  <a:pt x="151" y="116"/>
                  <a:pt x="156" y="118"/>
                </a:cubicBezTo>
                <a:cubicBezTo>
                  <a:pt x="156" y="118"/>
                  <a:pt x="156" y="118"/>
                  <a:pt x="156" y="118"/>
                </a:cubicBezTo>
                <a:cubicBezTo>
                  <a:pt x="156" y="70"/>
                  <a:pt x="156" y="70"/>
                  <a:pt x="156" y="70"/>
                </a:cubicBezTo>
                <a:cubicBezTo>
                  <a:pt x="96" y="98"/>
                  <a:pt x="96" y="98"/>
                  <a:pt x="96" y="98"/>
                </a:cubicBezTo>
                <a:cubicBezTo>
                  <a:pt x="40" y="72"/>
                  <a:pt x="40" y="72"/>
                  <a:pt x="40" y="72"/>
                </a:cubicBezTo>
                <a:lnTo>
                  <a:pt x="40" y="118"/>
                </a:lnTo>
                <a:close/>
                <a:moveTo>
                  <a:pt x="96" y="0"/>
                </a:moveTo>
                <a:cubicBezTo>
                  <a:pt x="0" y="44"/>
                  <a:pt x="0" y="44"/>
                  <a:pt x="0" y="44"/>
                </a:cubicBezTo>
                <a:cubicBezTo>
                  <a:pt x="96" y="88"/>
                  <a:pt x="96" y="88"/>
                  <a:pt x="96" y="88"/>
                </a:cubicBezTo>
                <a:cubicBezTo>
                  <a:pt x="192" y="44"/>
                  <a:pt x="192" y="44"/>
                  <a:pt x="192" y="44"/>
                </a:cubicBezTo>
                <a:lnTo>
                  <a:pt x="96" y="0"/>
                </a:lnTo>
                <a:close/>
                <a:moveTo>
                  <a:pt x="8" y="56"/>
                </a:moveTo>
                <a:cubicBezTo>
                  <a:pt x="4" y="104"/>
                  <a:pt x="4" y="104"/>
                  <a:pt x="4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58"/>
                  <a:pt x="12" y="58"/>
                  <a:pt x="12" y="58"/>
                </a:cubicBezTo>
                <a:lnTo>
                  <a:pt x="8" y="56"/>
                </a:lnTo>
                <a:close/>
                <a:moveTo>
                  <a:pt x="16" y="144"/>
                </a:moveTo>
                <a:cubicBezTo>
                  <a:pt x="9" y="124"/>
                  <a:pt x="9" y="124"/>
                  <a:pt x="9" y="124"/>
                </a:cubicBezTo>
                <a:cubicBezTo>
                  <a:pt x="13" y="123"/>
                  <a:pt x="16" y="120"/>
                  <a:pt x="16" y="116"/>
                </a:cubicBezTo>
                <a:cubicBezTo>
                  <a:pt x="16" y="111"/>
                  <a:pt x="12" y="108"/>
                  <a:pt x="8" y="108"/>
                </a:cubicBezTo>
                <a:cubicBezTo>
                  <a:pt x="3" y="108"/>
                  <a:pt x="0" y="111"/>
                  <a:pt x="0" y="116"/>
                </a:cubicBezTo>
                <a:cubicBezTo>
                  <a:pt x="0" y="120"/>
                  <a:pt x="3" y="123"/>
                  <a:pt x="7" y="124"/>
                </a:cubicBezTo>
                <a:cubicBezTo>
                  <a:pt x="0" y="144"/>
                  <a:pt x="0" y="144"/>
                  <a:pt x="0" y="144"/>
                </a:cubicBezTo>
                <a:lnTo>
                  <a:pt x="16" y="144"/>
                </a:lnTo>
                <a:close/>
              </a:path>
            </a:pathLst>
          </a:custGeom>
          <a:solidFill>
            <a:srgbClr val="FCB0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99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2675934" y="515424"/>
            <a:ext cx="4310777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933" b="1" dirty="0" smtClean="0">
                <a:solidFill>
                  <a:srgbClr val="202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Concentration</a:t>
            </a:r>
            <a:endParaRPr lang="zh-CN" altLang="en-US" sz="2933" b="1" dirty="0">
              <a:solidFill>
                <a:srgbClr val="202A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6331" y="283778"/>
            <a:ext cx="935421" cy="87235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78677" y="1517324"/>
            <a:ext cx="1418896" cy="338554"/>
          </a:xfrm>
          <a:prstGeom prst="rect">
            <a:avLst/>
          </a:prstGeom>
          <a:solidFill>
            <a:srgbClr val="202A36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Introduction</a:t>
            </a:r>
            <a:endParaRPr kumimoji="1" lang="zh-CN" altLang="en-US" sz="2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510" y="2207320"/>
            <a:ext cx="1681655" cy="523220"/>
          </a:xfrm>
          <a:prstGeom prst="rect">
            <a:avLst/>
          </a:prstGeom>
          <a:solidFill>
            <a:srgbClr val="FDB00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Characteristics of 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Discount</a:t>
            </a:r>
            <a:r>
              <a:rPr lang="zh-CN" altLang="en-US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DRP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510" y="2949629"/>
            <a:ext cx="1681655" cy="646331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Development </a:t>
            </a:r>
            <a:endParaRPr lang="en-US" altLang="zh-CN" sz="12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of Investment Program</a:t>
            </a:r>
            <a:r>
              <a:rPr lang="zh-CN" altLang="zh-CN" sz="1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zh-CN" altLang="zh-CN" sz="12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508" y="3799186"/>
            <a:ext cx="1681655" cy="523220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Decentralized Investment Bank</a:t>
            </a:r>
            <a:endParaRPr lang="zh-CN" altLang="zh-CN" sz="14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4660034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Conclusion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2" y="5448970"/>
            <a:ext cx="1681655" cy="338554"/>
          </a:xfrm>
          <a:prstGeom prst="rect">
            <a:avLst/>
          </a:prstGeom>
          <a:solidFill>
            <a:srgbClr val="202A3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Critics</a:t>
            </a:r>
            <a:endParaRPr lang="zh-CN" altLang="zh-CN" sz="1600" kern="1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807" y="1497647"/>
            <a:ext cx="5142545" cy="512629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303173" y="2250850"/>
            <a:ext cx="29534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74 of the 82 plans are: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Banking (45),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Real Estate &amp;REIT (15),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Public Utilities (14).</a:t>
            </a:r>
          </a:p>
          <a:p>
            <a:pPr>
              <a:lnSpc>
                <a:spcPct val="150000"/>
              </a:lnSpc>
            </a:pPr>
            <a:endParaRPr kumimoji="1"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$2.6 million of $3.6 million are invested in banking</a:t>
            </a: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633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1777</Words>
  <Application>Microsoft Macintosh PowerPoint</Application>
  <PresentationFormat>宽屏</PresentationFormat>
  <Paragraphs>481</Paragraphs>
  <Slides>34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5" baseType="lpstr">
      <vt:lpstr>Arial Unicode MS</vt:lpstr>
      <vt:lpstr>Calibri</vt:lpstr>
      <vt:lpstr>DengXian</vt:lpstr>
      <vt:lpstr>DengXian Light</vt:lpstr>
      <vt:lpstr>Microsoft YaHei</vt:lpstr>
      <vt:lpstr>Times New Roman</vt:lpstr>
      <vt:lpstr>UKIJ Qolyazma</vt:lpstr>
      <vt:lpstr>宋体</vt:lpstr>
      <vt:lpstr>微软雅黑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Microsoft Office 用户</cp:lastModifiedBy>
  <cp:revision>51</cp:revision>
  <dcterms:created xsi:type="dcterms:W3CDTF">2018-09-11T12:16:39Z</dcterms:created>
  <dcterms:modified xsi:type="dcterms:W3CDTF">2018-09-11T19:44:41Z</dcterms:modified>
</cp:coreProperties>
</file>